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87" r:id="rId6"/>
    <p:sldId id="260" r:id="rId7"/>
    <p:sldId id="261" r:id="rId8"/>
    <p:sldId id="262" r:id="rId9"/>
    <p:sldId id="283" r:id="rId10"/>
    <p:sldId id="284" r:id="rId11"/>
    <p:sldId id="285" r:id="rId12"/>
    <p:sldId id="289" r:id="rId13"/>
    <p:sldId id="267" r:id="rId14"/>
    <p:sldId id="268" r:id="rId15"/>
    <p:sldId id="269" r:id="rId16"/>
    <p:sldId id="270" r:id="rId17"/>
    <p:sldId id="271" r:id="rId18"/>
    <p:sldId id="288" r:id="rId19"/>
    <p:sldId id="263" r:id="rId20"/>
    <p:sldId id="264" r:id="rId21"/>
    <p:sldId id="265" r:id="rId22"/>
    <p:sldId id="266" r:id="rId23"/>
    <p:sldId id="290" r:id="rId24"/>
    <p:sldId id="272" r:id="rId25"/>
    <p:sldId id="273" r:id="rId26"/>
    <p:sldId id="274" r:id="rId27"/>
    <p:sldId id="275" r:id="rId28"/>
    <p:sldId id="276" r:id="rId29"/>
    <p:sldId id="277" r:id="rId30"/>
    <p:sldId id="278" r:id="rId31"/>
    <p:sldId id="279" r:id="rId32"/>
    <p:sldId id="280" r:id="rId33"/>
    <p:sldId id="281" r:id="rId34"/>
    <p:sldId id="282" r:id="rId35"/>
    <p:sldId id="291" r:id="rId36"/>
    <p:sldId id="286" r:id="rId37"/>
  </p:sldIdLst>
  <p:sldSz cx="18288000" cy="10287000"/>
  <p:notesSz cx="6858000" cy="9144000"/>
  <p:embeddedFontLst>
    <p:embeddedFont>
      <p:font typeface="Canva Sans" panose="020B0604020202020204" charset="0"/>
      <p:regular r:id="rId38"/>
    </p:embeddedFont>
    <p:embeddedFont>
      <p:font typeface="Canva Sans Bold" panose="020B0604020202020204" charset="0"/>
      <p:regular r:id="rId39"/>
    </p:embeddedFont>
    <p:embeddedFont>
      <p:font typeface="Etna Sans Serif" panose="020B0604020202020204" charset="0"/>
      <p:regular r:id="rId40"/>
    </p:embeddedFont>
    <p:embeddedFont>
      <p:font typeface="Montserrat Bold" panose="020B0604020202020204" charset="0"/>
      <p:regular r:id="rId41"/>
    </p:embeddedFont>
    <p:embeddedFont>
      <p:font typeface="Montserrat Ultra-Bold" panose="020B0604020202020204" charset="0"/>
      <p:regular r:id="rId42"/>
    </p:embeddedFont>
    <p:embeddedFont>
      <p:font typeface="Poppins" panose="00000500000000000000" pitchFamily="2" charset="0"/>
      <p:regular r:id="rId43"/>
      <p:bold r:id="rId44"/>
      <p:italic r:id="rId45"/>
      <p:boldItalic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7" d="100"/>
          <a:sy n="47" d="100"/>
        </p:scale>
        <p:origin x="1138" y="26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1/29/2026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1/29/2026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1/29/2026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1/29/2026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
        <p:cNvGrpSpPr/>
        <p:nvPr/>
      </p:nvGrpSpPr>
      <p:grpSpPr>
        <a:xfrm>
          <a:off x="0" y="0"/>
          <a:ext cx="0" cy="0"/>
          <a:chOff x="0" y="0"/>
          <a:chExt cx="0" cy="0"/>
        </a:xfrm>
      </p:grpSpPr>
      <p:sp>
        <p:nvSpPr>
          <p:cNvPr id="2" name="Freeform 2"/>
          <p:cNvSpPr/>
          <p:nvPr/>
        </p:nvSpPr>
        <p:spPr>
          <a:xfrm>
            <a:off x="11554780" y="7503340"/>
            <a:ext cx="215339" cy="321939"/>
          </a:xfrm>
          <a:custGeom>
            <a:avLst/>
            <a:gdLst/>
            <a:ahLst/>
            <a:cxnLst/>
            <a:rect l="l" t="t" r="r" b="b"/>
            <a:pathLst>
              <a:path w="215339" h="321939">
                <a:moveTo>
                  <a:pt x="0" y="0"/>
                </a:moveTo>
                <a:lnTo>
                  <a:pt x="215339" y="0"/>
                </a:lnTo>
                <a:lnTo>
                  <a:pt x="215339" y="321939"/>
                </a:lnTo>
                <a:lnTo>
                  <a:pt x="0" y="3219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579747" y="-1972142"/>
            <a:ext cx="4672957" cy="4672957"/>
          </a:xfrm>
          <a:custGeom>
            <a:avLst/>
            <a:gdLst/>
            <a:ahLst/>
            <a:cxnLst/>
            <a:rect l="l" t="t" r="r" b="b"/>
            <a:pathLst>
              <a:path w="4672957" h="4672957">
                <a:moveTo>
                  <a:pt x="0" y="0"/>
                </a:moveTo>
                <a:lnTo>
                  <a:pt x="4672957" y="0"/>
                </a:lnTo>
                <a:lnTo>
                  <a:pt x="4672957" y="4672957"/>
                </a:lnTo>
                <a:lnTo>
                  <a:pt x="0" y="4672957"/>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4785193" y="1028700"/>
            <a:ext cx="1589108" cy="378965"/>
            <a:chOff x="0" y="0"/>
            <a:chExt cx="736650" cy="175674"/>
          </a:xfrm>
        </p:grpSpPr>
        <p:sp>
          <p:nvSpPr>
            <p:cNvPr id="5" name="Freeform 5"/>
            <p:cNvSpPr/>
            <p:nvPr/>
          </p:nvSpPr>
          <p:spPr>
            <a:xfrm>
              <a:off x="0" y="0"/>
              <a:ext cx="736650" cy="175674"/>
            </a:xfrm>
            <a:custGeom>
              <a:avLst/>
              <a:gdLst/>
              <a:ahLst/>
              <a:cxnLst/>
              <a:rect l="l" t="t" r="r" b="b"/>
              <a:pathLst>
                <a:path w="736650" h="175674">
                  <a:moveTo>
                    <a:pt x="53591" y="0"/>
                  </a:moveTo>
                  <a:lnTo>
                    <a:pt x="683060" y="0"/>
                  </a:lnTo>
                  <a:cubicBezTo>
                    <a:pt x="712657" y="0"/>
                    <a:pt x="736650" y="23993"/>
                    <a:pt x="736650" y="53591"/>
                  </a:cubicBezTo>
                  <a:lnTo>
                    <a:pt x="736650" y="122083"/>
                  </a:lnTo>
                  <a:cubicBezTo>
                    <a:pt x="736650" y="136296"/>
                    <a:pt x="731004" y="149927"/>
                    <a:pt x="720954" y="159978"/>
                  </a:cubicBezTo>
                  <a:cubicBezTo>
                    <a:pt x="710904" y="170028"/>
                    <a:pt x="697273" y="175674"/>
                    <a:pt x="683060" y="175674"/>
                  </a:cubicBezTo>
                  <a:lnTo>
                    <a:pt x="53591" y="175674"/>
                  </a:lnTo>
                  <a:cubicBezTo>
                    <a:pt x="23993" y="175674"/>
                    <a:pt x="0" y="151681"/>
                    <a:pt x="0" y="122083"/>
                  </a:cubicBezTo>
                  <a:lnTo>
                    <a:pt x="0" y="53591"/>
                  </a:lnTo>
                  <a:cubicBezTo>
                    <a:pt x="0" y="23993"/>
                    <a:pt x="23993" y="0"/>
                    <a:pt x="53591" y="0"/>
                  </a:cubicBezTo>
                  <a:close/>
                </a:path>
              </a:pathLst>
            </a:custGeom>
            <a:solidFill>
              <a:srgbClr val="5CE1E6"/>
            </a:solidFill>
            <a:ln w="38100" cap="sq">
              <a:solidFill>
                <a:srgbClr val="5CE1E6"/>
              </a:solidFill>
              <a:prstDash val="solid"/>
              <a:miter/>
            </a:ln>
          </p:spPr>
          <p:txBody>
            <a:bodyPr/>
            <a:lstStyle/>
            <a:p>
              <a:endParaRPr lang="en-US"/>
            </a:p>
          </p:txBody>
        </p:sp>
        <p:sp>
          <p:nvSpPr>
            <p:cNvPr id="6" name="TextBox 6"/>
            <p:cNvSpPr txBox="1"/>
            <p:nvPr/>
          </p:nvSpPr>
          <p:spPr>
            <a:xfrm>
              <a:off x="0" y="-38100"/>
              <a:ext cx="736650" cy="213774"/>
            </a:xfrm>
            <a:prstGeom prst="rect">
              <a:avLst/>
            </a:prstGeom>
          </p:spPr>
          <p:txBody>
            <a:bodyPr lIns="50800" tIns="50800" rIns="50800" bIns="50800" rtlCol="0" anchor="ctr"/>
            <a:lstStyle/>
            <a:p>
              <a:pPr algn="ctr">
                <a:lnSpc>
                  <a:spcPts val="2800"/>
                </a:lnSpc>
              </a:pPr>
              <a:endParaRPr/>
            </a:p>
          </p:txBody>
        </p:sp>
      </p:grpSp>
      <p:grpSp>
        <p:nvGrpSpPr>
          <p:cNvPr id="7" name="Group 7"/>
          <p:cNvGrpSpPr/>
          <p:nvPr/>
        </p:nvGrpSpPr>
        <p:grpSpPr>
          <a:xfrm>
            <a:off x="12744615" y="1028700"/>
            <a:ext cx="1645296" cy="378965"/>
            <a:chOff x="0" y="0"/>
            <a:chExt cx="762697" cy="175674"/>
          </a:xfrm>
        </p:grpSpPr>
        <p:sp>
          <p:nvSpPr>
            <p:cNvPr id="8" name="Freeform 8"/>
            <p:cNvSpPr/>
            <p:nvPr/>
          </p:nvSpPr>
          <p:spPr>
            <a:xfrm>
              <a:off x="0" y="0"/>
              <a:ext cx="762697" cy="175674"/>
            </a:xfrm>
            <a:custGeom>
              <a:avLst/>
              <a:gdLst/>
              <a:ahLst/>
              <a:cxnLst/>
              <a:rect l="l" t="t" r="r" b="b"/>
              <a:pathLst>
                <a:path w="762697" h="175674">
                  <a:moveTo>
                    <a:pt x="51760" y="0"/>
                  </a:moveTo>
                  <a:lnTo>
                    <a:pt x="710936" y="0"/>
                  </a:lnTo>
                  <a:cubicBezTo>
                    <a:pt x="724664" y="0"/>
                    <a:pt x="737830" y="5453"/>
                    <a:pt x="747536" y="15160"/>
                  </a:cubicBezTo>
                  <a:cubicBezTo>
                    <a:pt x="757243" y="24867"/>
                    <a:pt x="762697" y="38033"/>
                    <a:pt x="762697" y="51760"/>
                  </a:cubicBezTo>
                  <a:lnTo>
                    <a:pt x="762697" y="123913"/>
                  </a:lnTo>
                  <a:cubicBezTo>
                    <a:pt x="762697" y="137641"/>
                    <a:pt x="757243" y="150807"/>
                    <a:pt x="747536" y="160514"/>
                  </a:cubicBezTo>
                  <a:cubicBezTo>
                    <a:pt x="737830" y="170221"/>
                    <a:pt x="724664" y="175674"/>
                    <a:pt x="710936" y="175674"/>
                  </a:cubicBezTo>
                  <a:lnTo>
                    <a:pt x="51760" y="175674"/>
                  </a:lnTo>
                  <a:cubicBezTo>
                    <a:pt x="38033" y="175674"/>
                    <a:pt x="24867" y="170221"/>
                    <a:pt x="15160" y="160514"/>
                  </a:cubicBezTo>
                  <a:cubicBezTo>
                    <a:pt x="5453" y="150807"/>
                    <a:pt x="0" y="137641"/>
                    <a:pt x="0" y="123913"/>
                  </a:cubicBezTo>
                  <a:lnTo>
                    <a:pt x="0" y="51760"/>
                  </a:lnTo>
                  <a:cubicBezTo>
                    <a:pt x="0" y="38033"/>
                    <a:pt x="5453" y="24867"/>
                    <a:pt x="15160" y="15160"/>
                  </a:cubicBezTo>
                  <a:cubicBezTo>
                    <a:pt x="24867" y="5453"/>
                    <a:pt x="38033" y="0"/>
                    <a:pt x="51760" y="0"/>
                  </a:cubicBezTo>
                  <a:close/>
                </a:path>
              </a:pathLst>
            </a:custGeom>
            <a:solidFill>
              <a:srgbClr val="5CE1E6"/>
            </a:solidFill>
            <a:ln w="38100" cap="sq">
              <a:solidFill>
                <a:srgbClr val="5CE1E6"/>
              </a:solidFill>
              <a:prstDash val="solid"/>
              <a:miter/>
            </a:ln>
          </p:spPr>
          <p:txBody>
            <a:bodyPr/>
            <a:lstStyle/>
            <a:p>
              <a:endParaRPr lang="en-US"/>
            </a:p>
          </p:txBody>
        </p:sp>
        <p:sp>
          <p:nvSpPr>
            <p:cNvPr id="9" name="TextBox 9"/>
            <p:cNvSpPr txBox="1"/>
            <p:nvPr/>
          </p:nvSpPr>
          <p:spPr>
            <a:xfrm>
              <a:off x="0" y="-38100"/>
              <a:ext cx="762697" cy="213774"/>
            </a:xfrm>
            <a:prstGeom prst="rect">
              <a:avLst/>
            </a:prstGeom>
          </p:spPr>
          <p:txBody>
            <a:bodyPr lIns="50800" tIns="50800" rIns="50800" bIns="50800" rtlCol="0" anchor="ctr"/>
            <a:lstStyle/>
            <a:p>
              <a:pPr algn="ctr">
                <a:lnSpc>
                  <a:spcPts val="2800"/>
                </a:lnSpc>
              </a:pPr>
              <a:endParaRPr/>
            </a:p>
          </p:txBody>
        </p:sp>
      </p:grpSp>
      <p:grpSp>
        <p:nvGrpSpPr>
          <p:cNvPr id="10" name="Group 10"/>
          <p:cNvGrpSpPr/>
          <p:nvPr/>
        </p:nvGrpSpPr>
        <p:grpSpPr>
          <a:xfrm>
            <a:off x="10760226" y="1028700"/>
            <a:ext cx="1589108" cy="378965"/>
            <a:chOff x="0" y="0"/>
            <a:chExt cx="736650" cy="175674"/>
          </a:xfrm>
        </p:grpSpPr>
        <p:sp>
          <p:nvSpPr>
            <p:cNvPr id="11" name="Freeform 11"/>
            <p:cNvSpPr/>
            <p:nvPr/>
          </p:nvSpPr>
          <p:spPr>
            <a:xfrm>
              <a:off x="0" y="0"/>
              <a:ext cx="736650" cy="175674"/>
            </a:xfrm>
            <a:custGeom>
              <a:avLst/>
              <a:gdLst/>
              <a:ahLst/>
              <a:cxnLst/>
              <a:rect l="l" t="t" r="r" b="b"/>
              <a:pathLst>
                <a:path w="736650" h="175674">
                  <a:moveTo>
                    <a:pt x="53591" y="0"/>
                  </a:moveTo>
                  <a:lnTo>
                    <a:pt x="683060" y="0"/>
                  </a:lnTo>
                  <a:cubicBezTo>
                    <a:pt x="712657" y="0"/>
                    <a:pt x="736650" y="23993"/>
                    <a:pt x="736650" y="53591"/>
                  </a:cubicBezTo>
                  <a:lnTo>
                    <a:pt x="736650" y="122083"/>
                  </a:lnTo>
                  <a:cubicBezTo>
                    <a:pt x="736650" y="136296"/>
                    <a:pt x="731004" y="149927"/>
                    <a:pt x="720954" y="159978"/>
                  </a:cubicBezTo>
                  <a:cubicBezTo>
                    <a:pt x="710904" y="170028"/>
                    <a:pt x="697273" y="175674"/>
                    <a:pt x="683060" y="175674"/>
                  </a:cubicBezTo>
                  <a:lnTo>
                    <a:pt x="53591" y="175674"/>
                  </a:lnTo>
                  <a:cubicBezTo>
                    <a:pt x="23993" y="175674"/>
                    <a:pt x="0" y="151681"/>
                    <a:pt x="0" y="122083"/>
                  </a:cubicBezTo>
                  <a:lnTo>
                    <a:pt x="0" y="53591"/>
                  </a:lnTo>
                  <a:cubicBezTo>
                    <a:pt x="0" y="23993"/>
                    <a:pt x="23993" y="0"/>
                    <a:pt x="53591" y="0"/>
                  </a:cubicBezTo>
                  <a:close/>
                </a:path>
              </a:pathLst>
            </a:custGeom>
            <a:solidFill>
              <a:srgbClr val="5CE1E6"/>
            </a:solidFill>
            <a:ln w="38100" cap="sq">
              <a:solidFill>
                <a:srgbClr val="5CE1E6"/>
              </a:solidFill>
              <a:prstDash val="solid"/>
              <a:miter/>
            </a:ln>
          </p:spPr>
          <p:txBody>
            <a:bodyPr/>
            <a:lstStyle/>
            <a:p>
              <a:endParaRPr lang="en-US"/>
            </a:p>
          </p:txBody>
        </p:sp>
        <p:sp>
          <p:nvSpPr>
            <p:cNvPr id="12" name="TextBox 12"/>
            <p:cNvSpPr txBox="1"/>
            <p:nvPr/>
          </p:nvSpPr>
          <p:spPr>
            <a:xfrm>
              <a:off x="0" y="-38100"/>
              <a:ext cx="736650" cy="213774"/>
            </a:xfrm>
            <a:prstGeom prst="rect">
              <a:avLst/>
            </a:prstGeom>
          </p:spPr>
          <p:txBody>
            <a:bodyPr lIns="50800" tIns="50800" rIns="50800" bIns="50800" rtlCol="0" anchor="ctr"/>
            <a:lstStyle/>
            <a:p>
              <a:pPr algn="ctr">
                <a:lnSpc>
                  <a:spcPts val="2800"/>
                </a:lnSpc>
              </a:pPr>
              <a:endParaRPr/>
            </a:p>
          </p:txBody>
        </p:sp>
      </p:grpSp>
      <p:grpSp>
        <p:nvGrpSpPr>
          <p:cNvPr id="13" name="Group 13"/>
          <p:cNvGrpSpPr/>
          <p:nvPr/>
        </p:nvGrpSpPr>
        <p:grpSpPr>
          <a:xfrm>
            <a:off x="10275598" y="3622082"/>
            <a:ext cx="12652906" cy="1265290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6CE5E8"/>
              </a:solidFill>
              <a:prstDash val="solid"/>
              <a:miter/>
            </a:ln>
          </p:spPr>
          <p:txBody>
            <a:bodyPr/>
            <a:lstStyle/>
            <a:p>
              <a:endParaRPr lang="en-US"/>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6" name="Freeform 16"/>
          <p:cNvSpPr/>
          <p:nvPr/>
        </p:nvSpPr>
        <p:spPr>
          <a:xfrm>
            <a:off x="-1657546" y="7919628"/>
            <a:ext cx="4672957" cy="4672957"/>
          </a:xfrm>
          <a:custGeom>
            <a:avLst/>
            <a:gdLst/>
            <a:ahLst/>
            <a:cxnLst/>
            <a:rect l="l" t="t" r="r" b="b"/>
            <a:pathLst>
              <a:path w="4672957" h="4672957">
                <a:moveTo>
                  <a:pt x="0" y="0"/>
                </a:moveTo>
                <a:lnTo>
                  <a:pt x="4672956" y="0"/>
                </a:lnTo>
                <a:lnTo>
                  <a:pt x="4672956" y="4672957"/>
                </a:lnTo>
                <a:lnTo>
                  <a:pt x="0" y="4672957"/>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7" name="Group 17"/>
          <p:cNvGrpSpPr/>
          <p:nvPr/>
        </p:nvGrpSpPr>
        <p:grpSpPr>
          <a:xfrm>
            <a:off x="1362206" y="7408991"/>
            <a:ext cx="4380227" cy="832576"/>
            <a:chOff x="0" y="0"/>
            <a:chExt cx="1153640" cy="219279"/>
          </a:xfrm>
        </p:grpSpPr>
        <p:sp>
          <p:nvSpPr>
            <p:cNvPr id="18" name="Freeform 18"/>
            <p:cNvSpPr/>
            <p:nvPr/>
          </p:nvSpPr>
          <p:spPr>
            <a:xfrm>
              <a:off x="0" y="0"/>
              <a:ext cx="1153640" cy="219279"/>
            </a:xfrm>
            <a:custGeom>
              <a:avLst/>
              <a:gdLst/>
              <a:ahLst/>
              <a:cxnLst/>
              <a:rect l="l" t="t" r="r" b="b"/>
              <a:pathLst>
                <a:path w="1153640" h="219279">
                  <a:moveTo>
                    <a:pt x="19442" y="0"/>
                  </a:moveTo>
                  <a:lnTo>
                    <a:pt x="1134198" y="0"/>
                  </a:lnTo>
                  <a:cubicBezTo>
                    <a:pt x="1144936" y="0"/>
                    <a:pt x="1153640" y="8705"/>
                    <a:pt x="1153640" y="19442"/>
                  </a:cubicBezTo>
                  <a:lnTo>
                    <a:pt x="1153640" y="199837"/>
                  </a:lnTo>
                  <a:cubicBezTo>
                    <a:pt x="1153640" y="210575"/>
                    <a:pt x="1144936" y="219279"/>
                    <a:pt x="1134198" y="219279"/>
                  </a:cubicBezTo>
                  <a:lnTo>
                    <a:pt x="19442" y="219279"/>
                  </a:lnTo>
                  <a:cubicBezTo>
                    <a:pt x="8705" y="219279"/>
                    <a:pt x="0" y="210575"/>
                    <a:pt x="0" y="199837"/>
                  </a:cubicBezTo>
                  <a:lnTo>
                    <a:pt x="0" y="19442"/>
                  </a:lnTo>
                  <a:cubicBezTo>
                    <a:pt x="0" y="8705"/>
                    <a:pt x="8705" y="0"/>
                    <a:pt x="19442" y="0"/>
                  </a:cubicBezTo>
                  <a:close/>
                </a:path>
              </a:pathLst>
            </a:custGeom>
            <a:solidFill>
              <a:srgbClr val="5CE1E6"/>
            </a:solidFill>
          </p:spPr>
          <p:txBody>
            <a:bodyPr/>
            <a:lstStyle/>
            <a:p>
              <a:endParaRPr lang="en-US"/>
            </a:p>
          </p:txBody>
        </p:sp>
        <p:sp>
          <p:nvSpPr>
            <p:cNvPr id="19" name="TextBox 19"/>
            <p:cNvSpPr txBox="1"/>
            <p:nvPr/>
          </p:nvSpPr>
          <p:spPr>
            <a:xfrm>
              <a:off x="0" y="-38100"/>
              <a:ext cx="1153640" cy="257379"/>
            </a:xfrm>
            <a:prstGeom prst="rect">
              <a:avLst/>
            </a:prstGeom>
          </p:spPr>
          <p:txBody>
            <a:bodyPr lIns="50800" tIns="50800" rIns="50800" bIns="50800" rtlCol="0" anchor="ctr"/>
            <a:lstStyle/>
            <a:p>
              <a:pPr algn="ctr">
                <a:lnSpc>
                  <a:spcPts val="2800"/>
                </a:lnSpc>
              </a:pPr>
              <a:endParaRPr/>
            </a:p>
          </p:txBody>
        </p:sp>
      </p:grpSp>
      <p:sp>
        <p:nvSpPr>
          <p:cNvPr id="20" name="TextBox 20"/>
          <p:cNvSpPr txBox="1"/>
          <p:nvPr/>
        </p:nvSpPr>
        <p:spPr>
          <a:xfrm>
            <a:off x="1362206" y="7690024"/>
            <a:ext cx="4380227" cy="318135"/>
          </a:xfrm>
          <a:prstGeom prst="rect">
            <a:avLst/>
          </a:prstGeom>
        </p:spPr>
        <p:txBody>
          <a:bodyPr lIns="0" tIns="0" rIns="0" bIns="0" rtlCol="0" anchor="t">
            <a:spAutoFit/>
          </a:bodyPr>
          <a:lstStyle/>
          <a:p>
            <a:pPr algn="ctr">
              <a:lnSpc>
                <a:spcPts val="2400"/>
              </a:lnSpc>
            </a:pPr>
            <a:r>
              <a:rPr lang="en-US" sz="2400" b="1">
                <a:solidFill>
                  <a:srgbClr val="001A3D"/>
                </a:solidFill>
                <a:latin typeface="Montserrat Bold"/>
                <a:ea typeface="Montserrat Bold"/>
                <a:cs typeface="Montserrat Bold"/>
                <a:sym typeface="Montserrat Bold"/>
              </a:rPr>
              <a:t>START PRESENTATION</a:t>
            </a:r>
          </a:p>
        </p:txBody>
      </p:sp>
      <p:sp>
        <p:nvSpPr>
          <p:cNvPr id="21" name="TextBox 21"/>
          <p:cNvSpPr txBox="1"/>
          <p:nvPr/>
        </p:nvSpPr>
        <p:spPr>
          <a:xfrm>
            <a:off x="1146866" y="2152713"/>
            <a:ext cx="11202468" cy="2590800"/>
          </a:xfrm>
          <a:prstGeom prst="rect">
            <a:avLst/>
          </a:prstGeom>
        </p:spPr>
        <p:txBody>
          <a:bodyPr lIns="0" tIns="0" rIns="0" bIns="0" rtlCol="0" anchor="t">
            <a:spAutoFit/>
          </a:bodyPr>
          <a:lstStyle/>
          <a:p>
            <a:pPr algn="l">
              <a:lnSpc>
                <a:spcPts val="10200"/>
              </a:lnSpc>
            </a:pPr>
            <a:r>
              <a:rPr lang="en-US" sz="8500" b="1">
                <a:solidFill>
                  <a:srgbClr val="FFFFFF"/>
                </a:solidFill>
                <a:latin typeface="Montserrat Ultra-Bold"/>
                <a:ea typeface="Montserrat Ultra-Bold"/>
                <a:cs typeface="Montserrat Ultra-Bold"/>
                <a:sym typeface="Montserrat Ultra-Bold"/>
              </a:rPr>
              <a:t>MEDICONNECT PROJECT</a:t>
            </a:r>
          </a:p>
        </p:txBody>
      </p:sp>
      <p:sp>
        <p:nvSpPr>
          <p:cNvPr id="22" name="TextBox 22"/>
          <p:cNvSpPr txBox="1"/>
          <p:nvPr/>
        </p:nvSpPr>
        <p:spPr>
          <a:xfrm>
            <a:off x="14842349" y="1113448"/>
            <a:ext cx="1474796" cy="198120"/>
          </a:xfrm>
          <a:prstGeom prst="rect">
            <a:avLst/>
          </a:prstGeom>
        </p:spPr>
        <p:txBody>
          <a:bodyPr lIns="0" tIns="0" rIns="0" bIns="0" rtlCol="0" anchor="t">
            <a:spAutoFit/>
          </a:bodyPr>
          <a:lstStyle/>
          <a:p>
            <a:pPr algn="ctr">
              <a:lnSpc>
                <a:spcPts val="1679"/>
              </a:lnSpc>
            </a:pPr>
            <a:r>
              <a:rPr lang="en-US" sz="1200" b="1">
                <a:solidFill>
                  <a:srgbClr val="004AAD"/>
                </a:solidFill>
                <a:latin typeface="Montserrat Bold"/>
                <a:ea typeface="Montserrat Bold"/>
                <a:cs typeface="Montserrat Bold"/>
                <a:sym typeface="Montserrat Bold"/>
              </a:rPr>
              <a:t>ABOUT US</a:t>
            </a:r>
          </a:p>
        </p:txBody>
      </p:sp>
      <p:sp>
        <p:nvSpPr>
          <p:cNvPr id="23" name="TextBox 23"/>
          <p:cNvSpPr txBox="1"/>
          <p:nvPr/>
        </p:nvSpPr>
        <p:spPr>
          <a:xfrm>
            <a:off x="12874672" y="1113448"/>
            <a:ext cx="1388538" cy="198120"/>
          </a:xfrm>
          <a:prstGeom prst="rect">
            <a:avLst/>
          </a:prstGeom>
        </p:spPr>
        <p:txBody>
          <a:bodyPr lIns="0" tIns="0" rIns="0" bIns="0" rtlCol="0" anchor="t">
            <a:spAutoFit/>
          </a:bodyPr>
          <a:lstStyle/>
          <a:p>
            <a:pPr algn="ctr">
              <a:lnSpc>
                <a:spcPts val="1679"/>
              </a:lnSpc>
            </a:pPr>
            <a:r>
              <a:rPr lang="en-US" sz="1200" b="1">
                <a:solidFill>
                  <a:srgbClr val="004AAD"/>
                </a:solidFill>
                <a:latin typeface="Montserrat Bold"/>
                <a:ea typeface="Montserrat Bold"/>
                <a:cs typeface="Montserrat Bold"/>
                <a:sym typeface="Montserrat Bold"/>
              </a:rPr>
              <a:t>OUR CONTACT</a:t>
            </a:r>
          </a:p>
        </p:txBody>
      </p:sp>
      <p:sp>
        <p:nvSpPr>
          <p:cNvPr id="24" name="TextBox 24"/>
          <p:cNvSpPr txBox="1"/>
          <p:nvPr/>
        </p:nvSpPr>
        <p:spPr>
          <a:xfrm>
            <a:off x="10931967" y="1113448"/>
            <a:ext cx="1245625" cy="198120"/>
          </a:xfrm>
          <a:prstGeom prst="rect">
            <a:avLst/>
          </a:prstGeom>
        </p:spPr>
        <p:txBody>
          <a:bodyPr lIns="0" tIns="0" rIns="0" bIns="0" rtlCol="0" anchor="t">
            <a:spAutoFit/>
          </a:bodyPr>
          <a:lstStyle/>
          <a:p>
            <a:pPr algn="ctr">
              <a:lnSpc>
                <a:spcPts val="1679"/>
              </a:lnSpc>
            </a:pPr>
            <a:r>
              <a:rPr lang="en-US" sz="1200" b="1">
                <a:solidFill>
                  <a:srgbClr val="004AAD"/>
                </a:solidFill>
                <a:latin typeface="Montserrat Bold"/>
                <a:ea typeface="Montserrat Bold"/>
                <a:cs typeface="Montserrat Bold"/>
                <a:sym typeface="Montserrat Bold"/>
              </a:rPr>
              <a:t>SERVICE</a:t>
            </a:r>
          </a:p>
        </p:txBody>
      </p:sp>
      <p:sp>
        <p:nvSpPr>
          <p:cNvPr id="25" name="TextBox 25"/>
          <p:cNvSpPr txBox="1"/>
          <p:nvPr/>
        </p:nvSpPr>
        <p:spPr>
          <a:xfrm>
            <a:off x="1318663" y="4926013"/>
            <a:ext cx="9489175" cy="368300"/>
          </a:xfrm>
          <a:prstGeom prst="rect">
            <a:avLst/>
          </a:prstGeom>
        </p:spPr>
        <p:txBody>
          <a:bodyPr lIns="0" tIns="0" rIns="0" bIns="0" rtlCol="0" anchor="t">
            <a:spAutoFit/>
          </a:bodyPr>
          <a:lstStyle/>
          <a:p>
            <a:pPr algn="l">
              <a:lnSpc>
                <a:spcPts val="2800"/>
              </a:lnSpc>
            </a:pPr>
            <a:r>
              <a:rPr lang="en-US" sz="2000">
                <a:solidFill>
                  <a:srgbClr val="FFFFFF"/>
                </a:solidFill>
                <a:latin typeface="Poppins"/>
                <a:ea typeface="Poppins"/>
                <a:cs typeface="Poppins"/>
                <a:sym typeface="Poppins"/>
              </a:rPr>
              <a:t>bY GROUP 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p:cNvGrpSpPr/>
        <p:nvPr/>
      </p:nvGrpSpPr>
      <p:grpSpPr>
        <a:xfrm>
          <a:off x="0" y="0"/>
          <a:ext cx="0" cy="0"/>
          <a:chOff x="0" y="0"/>
          <a:chExt cx="0" cy="0"/>
        </a:xfrm>
      </p:grpSpPr>
      <p:sp>
        <p:nvSpPr>
          <p:cNvPr id="2" name="Freeform 2"/>
          <p:cNvSpPr/>
          <p:nvPr/>
        </p:nvSpPr>
        <p:spPr>
          <a:xfrm>
            <a:off x="1461238" y="1940469"/>
            <a:ext cx="15365525" cy="7317831"/>
          </a:xfrm>
          <a:custGeom>
            <a:avLst/>
            <a:gdLst/>
            <a:ahLst/>
            <a:cxnLst/>
            <a:rect l="l" t="t" r="r" b="b"/>
            <a:pathLst>
              <a:path w="15365525" h="7317831">
                <a:moveTo>
                  <a:pt x="0" y="0"/>
                </a:moveTo>
                <a:lnTo>
                  <a:pt x="15365524" y="0"/>
                </a:lnTo>
                <a:lnTo>
                  <a:pt x="15365524" y="7317831"/>
                </a:lnTo>
                <a:lnTo>
                  <a:pt x="0" y="7317831"/>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511918" y="159703"/>
            <a:ext cx="10003681" cy="1545295"/>
          </a:xfrm>
          <a:prstGeom prst="rect">
            <a:avLst/>
          </a:prstGeom>
        </p:spPr>
        <p:txBody>
          <a:bodyPr wrap="square" lIns="0" tIns="0" rIns="0" bIns="0" rtlCol="0" anchor="t">
            <a:spAutoFit/>
          </a:bodyPr>
          <a:lstStyle/>
          <a:p>
            <a:pPr marL="993142" lvl="1" algn="ctr">
              <a:lnSpc>
                <a:spcPts val="12880"/>
              </a:lnSpc>
            </a:pPr>
            <a:r>
              <a:rPr lang="en-US" sz="9200" b="1">
                <a:solidFill>
                  <a:srgbClr val="000000"/>
                </a:solidFill>
                <a:latin typeface="Canva Sans Bold"/>
                <a:ea typeface="Canva Sans Bold"/>
                <a:cs typeface="Canva Sans Bold"/>
                <a:sym typeface="Canva Sans Bold"/>
              </a:rPr>
              <a:t>1.5. Contact Us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p:cNvGrpSpPr/>
        <p:nvPr/>
      </p:nvGrpSpPr>
      <p:grpSpPr>
        <a:xfrm>
          <a:off x="0" y="0"/>
          <a:ext cx="0" cy="0"/>
          <a:chOff x="0" y="0"/>
          <a:chExt cx="0" cy="0"/>
        </a:xfrm>
      </p:grpSpPr>
      <p:sp>
        <p:nvSpPr>
          <p:cNvPr id="2" name="Freeform 2"/>
          <p:cNvSpPr/>
          <p:nvPr/>
        </p:nvSpPr>
        <p:spPr>
          <a:xfrm>
            <a:off x="1387693" y="1870417"/>
            <a:ext cx="15512615" cy="7387883"/>
          </a:xfrm>
          <a:custGeom>
            <a:avLst/>
            <a:gdLst/>
            <a:ahLst/>
            <a:cxnLst/>
            <a:rect l="l" t="t" r="r" b="b"/>
            <a:pathLst>
              <a:path w="15512615" h="7387883">
                <a:moveTo>
                  <a:pt x="0" y="0"/>
                </a:moveTo>
                <a:lnTo>
                  <a:pt x="15512614" y="0"/>
                </a:lnTo>
                <a:lnTo>
                  <a:pt x="15512614" y="7387883"/>
                </a:lnTo>
                <a:lnTo>
                  <a:pt x="0" y="7387883"/>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143000" y="256052"/>
            <a:ext cx="12746881" cy="1545295"/>
          </a:xfrm>
          <a:prstGeom prst="rect">
            <a:avLst/>
          </a:prstGeom>
        </p:spPr>
        <p:txBody>
          <a:bodyPr wrap="square" lIns="0" tIns="0" rIns="0" bIns="0" rtlCol="0" anchor="t">
            <a:spAutoFit/>
          </a:bodyPr>
          <a:lstStyle/>
          <a:p>
            <a:pPr marL="1986285" lvl="1" indent="-993143" algn="ctr">
              <a:lnSpc>
                <a:spcPts val="12880"/>
              </a:lnSpc>
              <a:buAutoNum type="arabicPeriod"/>
            </a:pPr>
            <a:r>
              <a:rPr lang="en-US" sz="9200" b="1">
                <a:solidFill>
                  <a:srgbClr val="000000"/>
                </a:solidFill>
                <a:latin typeface="Canva Sans Bold"/>
                <a:ea typeface="Canva Sans Bold"/>
                <a:cs typeface="Canva Sans Bold"/>
                <a:sym typeface="Canva Sans Bold"/>
              </a:rPr>
              <a:t>6. Medical News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a:extLst>
            <a:ext uri="{FF2B5EF4-FFF2-40B4-BE49-F238E27FC236}">
              <a16:creationId xmlns:a16="http://schemas.microsoft.com/office/drawing/2014/main" id="{EC4E958A-6E4C-53ED-EE6F-DA6C2C69F5A4}"/>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6D9A9271-4017-C213-5731-07DD0426A343}"/>
              </a:ext>
            </a:extLst>
          </p:cNvPr>
          <p:cNvSpPr txBox="1"/>
          <p:nvPr/>
        </p:nvSpPr>
        <p:spPr>
          <a:xfrm>
            <a:off x="838200" y="800100"/>
            <a:ext cx="14020800" cy="1082540"/>
          </a:xfrm>
          <a:prstGeom prst="rect">
            <a:avLst/>
          </a:prstGeom>
        </p:spPr>
        <p:txBody>
          <a:bodyPr wrap="square" lIns="0" tIns="0" rIns="0" bIns="0" rtlCol="0" anchor="t">
            <a:spAutoFit/>
          </a:bodyPr>
          <a:lstStyle/>
          <a:p>
            <a:pPr algn="l">
              <a:lnSpc>
                <a:spcPts val="8234"/>
              </a:lnSpc>
            </a:pPr>
            <a:r>
              <a:rPr lang="en-US" sz="9049">
                <a:solidFill>
                  <a:srgbClr val="000000"/>
                </a:solidFill>
                <a:latin typeface="Etna Sans Serif"/>
                <a:ea typeface="Etna Sans Serif"/>
                <a:cs typeface="Etna Sans Serif"/>
                <a:sym typeface="Etna Sans Serif"/>
              </a:rPr>
              <a:t>2. Patients</a:t>
            </a:r>
          </a:p>
        </p:txBody>
      </p:sp>
      <p:sp>
        <p:nvSpPr>
          <p:cNvPr id="15" name="TextBox 14">
            <a:extLst>
              <a:ext uri="{FF2B5EF4-FFF2-40B4-BE49-F238E27FC236}">
                <a16:creationId xmlns:a16="http://schemas.microsoft.com/office/drawing/2014/main" id="{8C828025-2725-83FB-76C9-174C760683B0}"/>
              </a:ext>
            </a:extLst>
          </p:cNvPr>
          <p:cNvSpPr txBox="1"/>
          <p:nvPr/>
        </p:nvSpPr>
        <p:spPr>
          <a:xfrm>
            <a:off x="838200" y="2095500"/>
            <a:ext cx="14020800" cy="5909310"/>
          </a:xfrm>
          <a:prstGeom prst="rect">
            <a:avLst/>
          </a:prstGeom>
          <a:noFill/>
        </p:spPr>
        <p:txBody>
          <a:bodyPr wrap="square" rtlCol="0">
            <a:spAutoFit/>
          </a:bodyPr>
          <a:lstStyle/>
          <a:p>
            <a:pPr marL="685800" indent="-685800">
              <a:buFont typeface="Arial" panose="020B0604020202020204" pitchFamily="34" charset="0"/>
              <a:buChar char="•"/>
            </a:pPr>
            <a:r>
              <a:rPr lang="en-US" sz="5400"/>
              <a:t>Can access patient dashboard</a:t>
            </a:r>
          </a:p>
          <a:p>
            <a:pPr marL="685800" indent="-685800">
              <a:buFont typeface="Arial" panose="020B0604020202020204" pitchFamily="34" charset="0"/>
              <a:buChar char="•"/>
            </a:pPr>
            <a:r>
              <a:rPr lang="en-US" sz="5400"/>
              <a:t>Quickly browse their upcoming appointments and their appointment history</a:t>
            </a:r>
          </a:p>
          <a:p>
            <a:pPr marL="685800" indent="-685800">
              <a:buFont typeface="Arial" panose="020B0604020202020204" pitchFamily="34" charset="0"/>
              <a:buChar char="•"/>
            </a:pPr>
            <a:r>
              <a:rPr lang="en-US" sz="5400"/>
              <a:t>Find a specialized doctor and book appointment</a:t>
            </a:r>
          </a:p>
          <a:p>
            <a:pPr marL="685800" indent="-685800">
              <a:buFont typeface="Arial" panose="020B0604020202020204" pitchFamily="34" charset="0"/>
              <a:buChar char="•"/>
            </a:pPr>
            <a:r>
              <a:rPr lang="en-US" sz="5400"/>
              <a:t>View and edit personal profile</a:t>
            </a:r>
          </a:p>
          <a:p>
            <a:pPr marL="685800" indent="-685800">
              <a:buFont typeface="Arial" panose="020B0604020202020204" pitchFamily="34" charset="0"/>
              <a:buChar char="•"/>
            </a:pPr>
            <a:r>
              <a:rPr lang="en-US" sz="5400"/>
              <a:t>Quickly view the lastest medical news</a:t>
            </a:r>
          </a:p>
        </p:txBody>
      </p:sp>
    </p:spTree>
    <p:extLst>
      <p:ext uri="{BB962C8B-B14F-4D97-AF65-F5344CB8AC3E}">
        <p14:creationId xmlns:p14="http://schemas.microsoft.com/office/powerpoint/2010/main" val="296118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p:cNvGrpSpPr/>
        <p:nvPr/>
      </p:nvGrpSpPr>
      <p:grpSpPr>
        <a:xfrm>
          <a:off x="0" y="0"/>
          <a:ext cx="0" cy="0"/>
          <a:chOff x="0" y="0"/>
          <a:chExt cx="0" cy="0"/>
        </a:xfrm>
      </p:grpSpPr>
      <p:sp>
        <p:nvSpPr>
          <p:cNvPr id="2" name="Freeform 2"/>
          <p:cNvSpPr/>
          <p:nvPr/>
        </p:nvSpPr>
        <p:spPr>
          <a:xfrm>
            <a:off x="1491026" y="1910024"/>
            <a:ext cx="15305948" cy="8027085"/>
          </a:xfrm>
          <a:custGeom>
            <a:avLst/>
            <a:gdLst/>
            <a:ahLst/>
            <a:cxnLst/>
            <a:rect l="l" t="t" r="r" b="b"/>
            <a:pathLst>
              <a:path w="15305948" h="8027085">
                <a:moveTo>
                  <a:pt x="0" y="0"/>
                </a:moveTo>
                <a:lnTo>
                  <a:pt x="15305948" y="0"/>
                </a:lnTo>
                <a:lnTo>
                  <a:pt x="15305948" y="8027086"/>
                </a:lnTo>
                <a:lnTo>
                  <a:pt x="0" y="8027086"/>
                </a:lnTo>
                <a:lnTo>
                  <a:pt x="0" y="0"/>
                </a:lnTo>
                <a:close/>
              </a:path>
            </a:pathLst>
          </a:custGeom>
          <a:blipFill>
            <a:blip r:embed="rId2"/>
            <a:stretch>
              <a:fillRect t="-11446" b="-57124"/>
            </a:stretch>
          </a:blipFill>
        </p:spPr>
        <p:txBody>
          <a:bodyPr/>
          <a:lstStyle/>
          <a:p>
            <a:endParaRPr lang="en-US"/>
          </a:p>
        </p:txBody>
      </p:sp>
      <p:sp>
        <p:nvSpPr>
          <p:cNvPr id="3" name="TextBox 3"/>
          <p:cNvSpPr txBox="1"/>
          <p:nvPr/>
        </p:nvSpPr>
        <p:spPr>
          <a:xfrm>
            <a:off x="0" y="159703"/>
            <a:ext cx="14401800" cy="1545295"/>
          </a:xfrm>
          <a:prstGeom prst="rect">
            <a:avLst/>
          </a:prstGeom>
        </p:spPr>
        <p:txBody>
          <a:bodyPr wrap="square" lIns="0" tIns="0" rIns="0" bIns="0" rtlCol="0" anchor="t">
            <a:spAutoFit/>
          </a:bodyPr>
          <a:lstStyle/>
          <a:p>
            <a:pPr marL="993142" lvl="1" algn="ctr">
              <a:lnSpc>
                <a:spcPts val="12880"/>
              </a:lnSpc>
            </a:pPr>
            <a:r>
              <a:rPr lang="en-US" sz="9200" b="1">
                <a:solidFill>
                  <a:srgbClr val="000000"/>
                </a:solidFill>
                <a:latin typeface="Canva Sans Bold"/>
                <a:ea typeface="Canva Sans Bold"/>
                <a:cs typeface="Canva Sans Bold"/>
                <a:sym typeface="Canva Sans Bold"/>
              </a:rPr>
              <a:t>2.1. Patient Dashboard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p:cNvGrpSpPr/>
        <p:nvPr/>
      </p:nvGrpSpPr>
      <p:grpSpPr>
        <a:xfrm>
          <a:off x="0" y="0"/>
          <a:ext cx="0" cy="0"/>
          <a:chOff x="0" y="0"/>
          <a:chExt cx="0" cy="0"/>
        </a:xfrm>
      </p:grpSpPr>
      <p:sp>
        <p:nvSpPr>
          <p:cNvPr id="2" name="Freeform 2"/>
          <p:cNvSpPr/>
          <p:nvPr/>
        </p:nvSpPr>
        <p:spPr>
          <a:xfrm>
            <a:off x="1527307" y="1984359"/>
            <a:ext cx="15233385" cy="7273941"/>
          </a:xfrm>
          <a:custGeom>
            <a:avLst/>
            <a:gdLst/>
            <a:ahLst/>
            <a:cxnLst/>
            <a:rect l="l" t="t" r="r" b="b"/>
            <a:pathLst>
              <a:path w="15233385" h="7273941">
                <a:moveTo>
                  <a:pt x="0" y="0"/>
                </a:moveTo>
                <a:lnTo>
                  <a:pt x="15233386" y="0"/>
                </a:lnTo>
                <a:lnTo>
                  <a:pt x="15233386" y="7273941"/>
                </a:lnTo>
                <a:lnTo>
                  <a:pt x="0" y="7273941"/>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0" y="159703"/>
            <a:ext cx="11963400" cy="1545295"/>
          </a:xfrm>
          <a:prstGeom prst="rect">
            <a:avLst/>
          </a:prstGeom>
        </p:spPr>
        <p:txBody>
          <a:bodyPr wrap="square" lIns="0" tIns="0" rIns="0" bIns="0" rtlCol="0" anchor="t">
            <a:spAutoFit/>
          </a:bodyPr>
          <a:lstStyle/>
          <a:p>
            <a:pPr marL="993142" lvl="1" algn="ctr">
              <a:lnSpc>
                <a:spcPts val="12880"/>
              </a:lnSpc>
            </a:pPr>
            <a:r>
              <a:rPr lang="en-US" sz="9200" b="1">
                <a:solidFill>
                  <a:srgbClr val="000000"/>
                </a:solidFill>
                <a:latin typeface="Canva Sans Bold"/>
                <a:ea typeface="Canva Sans Bold"/>
                <a:cs typeface="Canva Sans Bold"/>
                <a:sym typeface="Canva Sans Bold"/>
              </a:rPr>
              <a:t>2.2. Doctor Search</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p:cNvGrpSpPr/>
        <p:nvPr/>
      </p:nvGrpSpPr>
      <p:grpSpPr>
        <a:xfrm>
          <a:off x="0" y="0"/>
          <a:ext cx="0" cy="0"/>
          <a:chOff x="0" y="0"/>
          <a:chExt cx="0" cy="0"/>
        </a:xfrm>
      </p:grpSpPr>
      <p:sp>
        <p:nvSpPr>
          <p:cNvPr id="2" name="Freeform 2"/>
          <p:cNvSpPr/>
          <p:nvPr/>
        </p:nvSpPr>
        <p:spPr>
          <a:xfrm>
            <a:off x="1251133" y="2000813"/>
            <a:ext cx="15785735" cy="7596885"/>
          </a:xfrm>
          <a:custGeom>
            <a:avLst/>
            <a:gdLst/>
            <a:ahLst/>
            <a:cxnLst/>
            <a:rect l="l" t="t" r="r" b="b"/>
            <a:pathLst>
              <a:path w="15785735" h="7596885">
                <a:moveTo>
                  <a:pt x="0" y="0"/>
                </a:moveTo>
                <a:lnTo>
                  <a:pt x="15785734" y="0"/>
                </a:lnTo>
                <a:lnTo>
                  <a:pt x="15785734" y="7596885"/>
                </a:lnTo>
                <a:lnTo>
                  <a:pt x="0" y="7596885"/>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609600" y="114300"/>
            <a:ext cx="16001999" cy="1545295"/>
          </a:xfrm>
          <a:prstGeom prst="rect">
            <a:avLst/>
          </a:prstGeom>
        </p:spPr>
        <p:txBody>
          <a:bodyPr wrap="square" lIns="0" tIns="0" rIns="0" bIns="0" rtlCol="0" anchor="t">
            <a:spAutoFit/>
          </a:bodyPr>
          <a:lstStyle/>
          <a:p>
            <a:pPr marL="993142" lvl="1" algn="ctr">
              <a:lnSpc>
                <a:spcPts val="12880"/>
              </a:lnSpc>
            </a:pPr>
            <a:r>
              <a:rPr lang="en-US" sz="9200" b="1">
                <a:solidFill>
                  <a:srgbClr val="000000"/>
                </a:solidFill>
                <a:latin typeface="Canva Sans Bold"/>
                <a:ea typeface="Canva Sans Bold"/>
                <a:cs typeface="Canva Sans Bold"/>
                <a:sym typeface="Canva Sans Bold"/>
              </a:rPr>
              <a:t>2.3. Appointment Booking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p:cNvGrpSpPr/>
        <p:nvPr/>
      </p:nvGrpSpPr>
      <p:grpSpPr>
        <a:xfrm>
          <a:off x="0" y="0"/>
          <a:ext cx="0" cy="0"/>
          <a:chOff x="0" y="0"/>
          <a:chExt cx="0" cy="0"/>
        </a:xfrm>
      </p:grpSpPr>
      <p:sp>
        <p:nvSpPr>
          <p:cNvPr id="2" name="Freeform 2"/>
          <p:cNvSpPr/>
          <p:nvPr/>
        </p:nvSpPr>
        <p:spPr>
          <a:xfrm>
            <a:off x="1787159" y="2068086"/>
            <a:ext cx="14713682" cy="7409607"/>
          </a:xfrm>
          <a:custGeom>
            <a:avLst/>
            <a:gdLst/>
            <a:ahLst/>
            <a:cxnLst/>
            <a:rect l="l" t="t" r="r" b="b"/>
            <a:pathLst>
              <a:path w="14713682" h="7409607">
                <a:moveTo>
                  <a:pt x="0" y="0"/>
                </a:moveTo>
                <a:lnTo>
                  <a:pt x="14713682" y="0"/>
                </a:lnTo>
                <a:lnTo>
                  <a:pt x="14713682" y="7409608"/>
                </a:lnTo>
                <a:lnTo>
                  <a:pt x="0" y="7409608"/>
                </a:lnTo>
                <a:lnTo>
                  <a:pt x="0" y="0"/>
                </a:lnTo>
                <a:close/>
              </a:path>
            </a:pathLst>
          </a:custGeom>
          <a:blipFill>
            <a:blip r:embed="rId2"/>
            <a:stretch>
              <a:fillRect l="-1201" t="-14146" r="-1201" b="-76491"/>
            </a:stretch>
          </a:blipFill>
        </p:spPr>
        <p:txBody>
          <a:bodyPr/>
          <a:lstStyle/>
          <a:p>
            <a:endParaRPr lang="en-US"/>
          </a:p>
        </p:txBody>
      </p:sp>
      <p:sp>
        <p:nvSpPr>
          <p:cNvPr id="3" name="TextBox 3"/>
          <p:cNvSpPr txBox="1"/>
          <p:nvPr/>
        </p:nvSpPr>
        <p:spPr>
          <a:xfrm>
            <a:off x="-1600200" y="190500"/>
            <a:ext cx="17318881" cy="1545295"/>
          </a:xfrm>
          <a:prstGeom prst="rect">
            <a:avLst/>
          </a:prstGeom>
        </p:spPr>
        <p:txBody>
          <a:bodyPr wrap="square" lIns="0" tIns="0" rIns="0" bIns="0" rtlCol="0" anchor="t">
            <a:spAutoFit/>
          </a:bodyPr>
          <a:lstStyle/>
          <a:p>
            <a:pPr marL="993142" lvl="1" algn="ctr">
              <a:lnSpc>
                <a:spcPts val="12880"/>
              </a:lnSpc>
            </a:pPr>
            <a:r>
              <a:rPr lang="en-US" sz="9200" b="1">
                <a:solidFill>
                  <a:srgbClr val="000000"/>
                </a:solidFill>
                <a:latin typeface="Canva Sans Bold"/>
                <a:ea typeface="Canva Sans Bold"/>
                <a:cs typeface="Canva Sans Bold"/>
                <a:sym typeface="Canva Sans Bold"/>
              </a:rPr>
              <a:t>2.4. Patient Appointment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p:cNvGrpSpPr/>
        <p:nvPr/>
      </p:nvGrpSpPr>
      <p:grpSpPr>
        <a:xfrm>
          <a:off x="0" y="0"/>
          <a:ext cx="0" cy="0"/>
          <a:chOff x="0" y="0"/>
          <a:chExt cx="0" cy="0"/>
        </a:xfrm>
      </p:grpSpPr>
      <p:sp>
        <p:nvSpPr>
          <p:cNvPr id="2" name="Freeform 2"/>
          <p:cNvSpPr/>
          <p:nvPr/>
        </p:nvSpPr>
        <p:spPr>
          <a:xfrm>
            <a:off x="2234549" y="1726247"/>
            <a:ext cx="13818903" cy="8214611"/>
          </a:xfrm>
          <a:custGeom>
            <a:avLst/>
            <a:gdLst/>
            <a:ahLst/>
            <a:cxnLst/>
            <a:rect l="l" t="t" r="r" b="b"/>
            <a:pathLst>
              <a:path w="13818903" h="8214611">
                <a:moveTo>
                  <a:pt x="0" y="0"/>
                </a:moveTo>
                <a:lnTo>
                  <a:pt x="13818902" y="0"/>
                </a:lnTo>
                <a:lnTo>
                  <a:pt x="13818902" y="8214612"/>
                </a:lnTo>
                <a:lnTo>
                  <a:pt x="0" y="8214612"/>
                </a:lnTo>
                <a:lnTo>
                  <a:pt x="0" y="0"/>
                </a:lnTo>
                <a:close/>
              </a:path>
            </a:pathLst>
          </a:custGeom>
          <a:blipFill>
            <a:blip r:embed="rId2"/>
            <a:stretch>
              <a:fillRect l="-1699" r="-1699" b="-48720"/>
            </a:stretch>
          </a:blipFill>
        </p:spPr>
        <p:txBody>
          <a:bodyPr/>
          <a:lstStyle/>
          <a:p>
            <a:endParaRPr lang="en-US"/>
          </a:p>
        </p:txBody>
      </p:sp>
      <p:sp>
        <p:nvSpPr>
          <p:cNvPr id="3" name="TextBox 3"/>
          <p:cNvSpPr txBox="1"/>
          <p:nvPr/>
        </p:nvSpPr>
        <p:spPr>
          <a:xfrm>
            <a:off x="-762000" y="27214"/>
            <a:ext cx="12442081" cy="1545295"/>
          </a:xfrm>
          <a:prstGeom prst="rect">
            <a:avLst/>
          </a:prstGeom>
        </p:spPr>
        <p:txBody>
          <a:bodyPr wrap="square" lIns="0" tIns="0" rIns="0" bIns="0" rtlCol="0" anchor="t">
            <a:spAutoFit/>
          </a:bodyPr>
          <a:lstStyle/>
          <a:p>
            <a:pPr marL="993142" lvl="1" algn="ctr">
              <a:lnSpc>
                <a:spcPts val="12880"/>
              </a:lnSpc>
            </a:pPr>
            <a:r>
              <a:rPr lang="en-US" sz="9200" b="1">
                <a:solidFill>
                  <a:srgbClr val="000000"/>
                </a:solidFill>
                <a:latin typeface="Canva Sans Bold"/>
                <a:ea typeface="Canva Sans Bold"/>
                <a:cs typeface="Canva Sans Bold"/>
                <a:sym typeface="Canva Sans Bold"/>
              </a:rPr>
              <a:t>2.5. Patient Profile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a:extLst>
            <a:ext uri="{FF2B5EF4-FFF2-40B4-BE49-F238E27FC236}">
              <a16:creationId xmlns:a16="http://schemas.microsoft.com/office/drawing/2014/main" id="{12AD31B2-7041-BD18-9821-579FDD2C8F42}"/>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6C8D03EF-634A-9EE1-7240-7029C5ED89AD}"/>
              </a:ext>
            </a:extLst>
          </p:cNvPr>
          <p:cNvSpPr txBox="1"/>
          <p:nvPr/>
        </p:nvSpPr>
        <p:spPr>
          <a:xfrm>
            <a:off x="838200" y="800100"/>
            <a:ext cx="14020800" cy="1082540"/>
          </a:xfrm>
          <a:prstGeom prst="rect">
            <a:avLst/>
          </a:prstGeom>
        </p:spPr>
        <p:txBody>
          <a:bodyPr wrap="square" lIns="0" tIns="0" rIns="0" bIns="0" rtlCol="0" anchor="t">
            <a:spAutoFit/>
          </a:bodyPr>
          <a:lstStyle/>
          <a:p>
            <a:pPr algn="l">
              <a:lnSpc>
                <a:spcPts val="8234"/>
              </a:lnSpc>
            </a:pPr>
            <a:r>
              <a:rPr lang="en-US" sz="9049">
                <a:solidFill>
                  <a:srgbClr val="000000"/>
                </a:solidFill>
                <a:latin typeface="Etna Sans Serif"/>
                <a:ea typeface="Etna Sans Serif"/>
                <a:cs typeface="Etna Sans Serif"/>
                <a:sym typeface="Etna Sans Serif"/>
              </a:rPr>
              <a:t>3. Doctors</a:t>
            </a:r>
          </a:p>
        </p:txBody>
      </p:sp>
      <p:sp>
        <p:nvSpPr>
          <p:cNvPr id="15" name="TextBox 14">
            <a:extLst>
              <a:ext uri="{FF2B5EF4-FFF2-40B4-BE49-F238E27FC236}">
                <a16:creationId xmlns:a16="http://schemas.microsoft.com/office/drawing/2014/main" id="{50AE5C08-4FCE-F595-3274-0687FCCE73C3}"/>
              </a:ext>
            </a:extLst>
          </p:cNvPr>
          <p:cNvSpPr txBox="1"/>
          <p:nvPr/>
        </p:nvSpPr>
        <p:spPr>
          <a:xfrm>
            <a:off x="838200" y="2095500"/>
            <a:ext cx="14020800" cy="3416320"/>
          </a:xfrm>
          <a:prstGeom prst="rect">
            <a:avLst/>
          </a:prstGeom>
          <a:noFill/>
        </p:spPr>
        <p:txBody>
          <a:bodyPr wrap="square" rtlCol="0">
            <a:spAutoFit/>
          </a:bodyPr>
          <a:lstStyle/>
          <a:p>
            <a:pPr marL="685800" indent="-685800">
              <a:buFont typeface="Arial" panose="020B0604020202020204" pitchFamily="34" charset="0"/>
              <a:buChar char="•"/>
            </a:pPr>
            <a:r>
              <a:rPr lang="en-US" sz="5400"/>
              <a:t>Can access doctor dashboard</a:t>
            </a:r>
          </a:p>
          <a:p>
            <a:pPr marL="685800" indent="-685800">
              <a:buFont typeface="Arial" panose="020B0604020202020204" pitchFamily="34" charset="0"/>
              <a:buChar char="•"/>
            </a:pPr>
            <a:r>
              <a:rPr lang="en-US" sz="5400"/>
              <a:t>Quickly view their upcoming appointments</a:t>
            </a:r>
          </a:p>
          <a:p>
            <a:pPr marL="685800" indent="-685800">
              <a:buFont typeface="Arial" panose="020B0604020202020204" pitchFamily="34" charset="0"/>
              <a:buChar char="•"/>
            </a:pPr>
            <a:r>
              <a:rPr lang="en-US" sz="5400"/>
              <a:t>Creating flexible timeslot for patients</a:t>
            </a:r>
          </a:p>
          <a:p>
            <a:pPr marL="685800" indent="-685800">
              <a:buFont typeface="Arial" panose="020B0604020202020204" pitchFamily="34" charset="0"/>
              <a:buChar char="•"/>
            </a:pPr>
            <a:r>
              <a:rPr lang="en-US" sz="5400"/>
              <a:t>View and edit their personal profile</a:t>
            </a:r>
          </a:p>
        </p:txBody>
      </p:sp>
    </p:spTree>
    <p:extLst>
      <p:ext uri="{BB962C8B-B14F-4D97-AF65-F5344CB8AC3E}">
        <p14:creationId xmlns:p14="http://schemas.microsoft.com/office/powerpoint/2010/main" val="1947520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p:cNvGrpSpPr/>
        <p:nvPr/>
      </p:nvGrpSpPr>
      <p:grpSpPr>
        <a:xfrm>
          <a:off x="0" y="0"/>
          <a:ext cx="0" cy="0"/>
          <a:chOff x="0" y="0"/>
          <a:chExt cx="0" cy="0"/>
        </a:xfrm>
      </p:grpSpPr>
      <p:sp>
        <p:nvSpPr>
          <p:cNvPr id="2" name="Freeform 2"/>
          <p:cNvSpPr/>
          <p:nvPr/>
        </p:nvSpPr>
        <p:spPr>
          <a:xfrm>
            <a:off x="1028700" y="1800582"/>
            <a:ext cx="16230600" cy="7384923"/>
          </a:xfrm>
          <a:custGeom>
            <a:avLst/>
            <a:gdLst/>
            <a:ahLst/>
            <a:cxnLst/>
            <a:rect l="l" t="t" r="r" b="b"/>
            <a:pathLst>
              <a:path w="16230600" h="7384923">
                <a:moveTo>
                  <a:pt x="0" y="0"/>
                </a:moveTo>
                <a:lnTo>
                  <a:pt x="16230600" y="0"/>
                </a:lnTo>
                <a:lnTo>
                  <a:pt x="16230600" y="7384923"/>
                </a:lnTo>
                <a:lnTo>
                  <a:pt x="0" y="7384923"/>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0" y="159703"/>
            <a:ext cx="15468600" cy="1545295"/>
          </a:xfrm>
          <a:prstGeom prst="rect">
            <a:avLst/>
          </a:prstGeom>
        </p:spPr>
        <p:txBody>
          <a:bodyPr wrap="square" lIns="0" tIns="0" rIns="0" bIns="0" rtlCol="0" anchor="t">
            <a:spAutoFit/>
          </a:bodyPr>
          <a:lstStyle/>
          <a:p>
            <a:pPr marL="993142" lvl="1" algn="ctr">
              <a:lnSpc>
                <a:spcPts val="12880"/>
              </a:lnSpc>
            </a:pPr>
            <a:r>
              <a:rPr lang="en-US" sz="9200" b="1">
                <a:solidFill>
                  <a:srgbClr val="000000"/>
                </a:solidFill>
                <a:latin typeface="Canva Sans Bold"/>
                <a:ea typeface="Canva Sans Bold"/>
                <a:cs typeface="Canva Sans Bold"/>
                <a:sym typeface="Canva Sans Bold"/>
              </a:rPr>
              <a:t>3.1. Doctor Dashboard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60082" y="0"/>
            <a:ext cx="8603573" cy="10287000"/>
            <a:chOff x="0" y="0"/>
            <a:chExt cx="8603361" cy="10286746"/>
          </a:xfrm>
        </p:grpSpPr>
        <p:sp>
          <p:nvSpPr>
            <p:cNvPr id="3" name="Freeform 3"/>
            <p:cNvSpPr/>
            <p:nvPr/>
          </p:nvSpPr>
          <p:spPr>
            <a:xfrm>
              <a:off x="-50" y="-127"/>
              <a:ext cx="8603411" cy="10286873"/>
            </a:xfrm>
            <a:custGeom>
              <a:avLst/>
              <a:gdLst/>
              <a:ahLst/>
              <a:cxnLst/>
              <a:rect l="l" t="t" r="r" b="b"/>
              <a:pathLst>
                <a:path w="8603411" h="10286873">
                  <a:moveTo>
                    <a:pt x="8603411" y="10251440"/>
                  </a:moveTo>
                  <a:cubicBezTo>
                    <a:pt x="8603411" y="10284587"/>
                    <a:pt x="8592743" y="10286873"/>
                    <a:pt x="8564930" y="10286873"/>
                  </a:cubicBezTo>
                  <a:cubicBezTo>
                    <a:pt x="5710351" y="10286238"/>
                    <a:pt x="2855899" y="10286238"/>
                    <a:pt x="1320" y="10286238"/>
                  </a:cubicBezTo>
                  <a:cubicBezTo>
                    <a:pt x="-2744" y="10272395"/>
                    <a:pt x="3606" y="10259822"/>
                    <a:pt x="6527" y="10246995"/>
                  </a:cubicBezTo>
                  <a:cubicBezTo>
                    <a:pt x="132003" y="9685401"/>
                    <a:pt x="257606" y="9123934"/>
                    <a:pt x="383463" y="8562467"/>
                  </a:cubicBezTo>
                  <a:cubicBezTo>
                    <a:pt x="562914" y="7761986"/>
                    <a:pt x="742746" y="6961632"/>
                    <a:pt x="922070" y="6161151"/>
                  </a:cubicBezTo>
                  <a:cubicBezTo>
                    <a:pt x="1143558" y="5172583"/>
                    <a:pt x="1364538" y="4184015"/>
                    <a:pt x="1585899" y="3195574"/>
                  </a:cubicBezTo>
                  <a:cubicBezTo>
                    <a:pt x="1810816" y="2191385"/>
                    <a:pt x="2035860" y="1187323"/>
                    <a:pt x="2261412" y="183261"/>
                  </a:cubicBezTo>
                  <a:cubicBezTo>
                    <a:pt x="2275128" y="122174"/>
                    <a:pt x="2283891" y="59690"/>
                    <a:pt x="2306116" y="635"/>
                  </a:cubicBezTo>
                  <a:cubicBezTo>
                    <a:pt x="4392472" y="635"/>
                    <a:pt x="6478828" y="635"/>
                    <a:pt x="8565184" y="0"/>
                  </a:cubicBezTo>
                  <a:cubicBezTo>
                    <a:pt x="8593505" y="0"/>
                    <a:pt x="8603157" y="3429"/>
                    <a:pt x="8603157" y="35814"/>
                  </a:cubicBezTo>
                  <a:cubicBezTo>
                    <a:pt x="8602395" y="3441065"/>
                    <a:pt x="8602395" y="6846316"/>
                    <a:pt x="8603411" y="10251440"/>
                  </a:cubicBezTo>
                  <a:lnTo>
                    <a:pt x="8603411" y="10251440"/>
                  </a:lnTo>
                  <a:close/>
                </a:path>
              </a:pathLst>
            </a:custGeom>
            <a:blipFill>
              <a:blip r:embed="rId2"/>
              <a:stretch>
                <a:fillRect l="-39563" r="-39563"/>
              </a:stretch>
            </a:blipFill>
          </p:spPr>
          <p:txBody>
            <a:bodyPr/>
            <a:lstStyle/>
            <a:p>
              <a:endParaRPr lang="en-US"/>
            </a:p>
          </p:txBody>
        </p:sp>
      </p:grpSp>
      <p:sp>
        <p:nvSpPr>
          <p:cNvPr id="4" name="TextBox 4"/>
          <p:cNvSpPr txBox="1"/>
          <p:nvPr/>
        </p:nvSpPr>
        <p:spPr>
          <a:xfrm>
            <a:off x="1327950" y="410483"/>
            <a:ext cx="9182100" cy="2196212"/>
          </a:xfrm>
          <a:prstGeom prst="rect">
            <a:avLst/>
          </a:prstGeom>
        </p:spPr>
        <p:txBody>
          <a:bodyPr lIns="0" tIns="0" rIns="0" bIns="0" rtlCol="0" anchor="t">
            <a:spAutoFit/>
          </a:bodyPr>
          <a:lstStyle/>
          <a:p>
            <a:pPr algn="l">
              <a:lnSpc>
                <a:spcPts val="8372"/>
              </a:lnSpc>
            </a:pPr>
            <a:r>
              <a:rPr lang="en-US" sz="9200">
                <a:solidFill>
                  <a:srgbClr val="000000"/>
                </a:solidFill>
                <a:latin typeface="Etna Sans Serif"/>
                <a:ea typeface="Etna Sans Serif"/>
                <a:cs typeface="Etna Sans Serif"/>
                <a:sym typeface="Etna Sans Serif"/>
              </a:rPr>
              <a:t>Introduction to </a:t>
            </a:r>
          </a:p>
          <a:p>
            <a:pPr algn="l">
              <a:lnSpc>
                <a:spcPts val="8372"/>
              </a:lnSpc>
            </a:pPr>
            <a:r>
              <a:rPr lang="en-US" sz="9200">
                <a:solidFill>
                  <a:srgbClr val="000000"/>
                </a:solidFill>
                <a:latin typeface="Etna Sans Serif"/>
                <a:ea typeface="Etna Sans Serif"/>
                <a:cs typeface="Etna Sans Serif"/>
                <a:sym typeface="Etna Sans Serif"/>
              </a:rPr>
              <a:t>Mediconnect</a:t>
            </a:r>
          </a:p>
        </p:txBody>
      </p:sp>
      <p:sp>
        <p:nvSpPr>
          <p:cNvPr id="5" name="TextBox 5"/>
          <p:cNvSpPr txBox="1"/>
          <p:nvPr/>
        </p:nvSpPr>
        <p:spPr>
          <a:xfrm>
            <a:off x="531066" y="2666009"/>
            <a:ext cx="10025850" cy="7386638"/>
          </a:xfrm>
          <a:prstGeom prst="rect">
            <a:avLst/>
          </a:prstGeom>
        </p:spPr>
        <p:txBody>
          <a:bodyPr wrap="square" lIns="0" tIns="0" rIns="0" bIns="0" rtlCol="0" anchor="t">
            <a:spAutoFit/>
          </a:bodyPr>
          <a:lstStyle/>
          <a:p>
            <a:r>
              <a:rPr lang="en-US" sz="3200">
                <a:latin typeface="Poppins" panose="00000500000000000000" pitchFamily="2" charset="0"/>
                <a:cs typeface="Poppins" panose="00000500000000000000" pitchFamily="2" charset="0"/>
              </a:rPr>
              <a:t>Mediconnect is a website designed to connect patients and doctors in a simple and efficient way.</a:t>
            </a:r>
          </a:p>
          <a:p>
            <a:endParaRPr lang="en-US" sz="3200">
              <a:latin typeface="Poppins" panose="00000500000000000000" pitchFamily="2" charset="0"/>
              <a:cs typeface="Poppins" panose="00000500000000000000" pitchFamily="2" charset="0"/>
            </a:endParaRPr>
          </a:p>
          <a:p>
            <a:r>
              <a:rPr lang="en-US" sz="3200">
                <a:latin typeface="Poppins" panose="00000500000000000000" pitchFamily="2" charset="0"/>
                <a:cs typeface="Poppins" panose="00000500000000000000" pitchFamily="2" charset="0"/>
              </a:rPr>
              <a:t>The main problem Mediconnect aims to solve is the difficulty patients face when trying to book medical appointments and access reliable health information.</a:t>
            </a:r>
          </a:p>
          <a:p>
            <a:endParaRPr lang="en-US" sz="3200">
              <a:latin typeface="Poppins" panose="00000500000000000000" pitchFamily="2" charset="0"/>
              <a:cs typeface="Poppins" panose="00000500000000000000" pitchFamily="2" charset="0"/>
            </a:endParaRPr>
          </a:p>
          <a:p>
            <a:r>
              <a:rPr lang="en-US" sz="3200">
                <a:latin typeface="Poppins" panose="00000500000000000000" pitchFamily="2" charset="0"/>
                <a:cs typeface="Poppins" panose="00000500000000000000" pitchFamily="2" charset="0"/>
              </a:rPr>
              <a:t>The website is developed using PHP with the Laravel Framework, utilizing the Blade Template Engine for user interface development. The system combines HTML, CSS, and JavaScript to create an intuitive and user-friendly interface. Data is managed through a MySQL database.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p:cNvGrpSpPr/>
        <p:nvPr/>
      </p:nvGrpSpPr>
      <p:grpSpPr>
        <a:xfrm>
          <a:off x="0" y="0"/>
          <a:ext cx="0" cy="0"/>
          <a:chOff x="0" y="0"/>
          <a:chExt cx="0" cy="0"/>
        </a:xfrm>
      </p:grpSpPr>
      <p:sp>
        <p:nvSpPr>
          <p:cNvPr id="2" name="Freeform 2"/>
          <p:cNvSpPr/>
          <p:nvPr/>
        </p:nvSpPr>
        <p:spPr>
          <a:xfrm>
            <a:off x="1028700" y="1779578"/>
            <a:ext cx="16083956" cy="7720299"/>
          </a:xfrm>
          <a:custGeom>
            <a:avLst/>
            <a:gdLst/>
            <a:ahLst/>
            <a:cxnLst/>
            <a:rect l="l" t="t" r="r" b="b"/>
            <a:pathLst>
              <a:path w="16083956" h="7720299">
                <a:moveTo>
                  <a:pt x="0" y="0"/>
                </a:moveTo>
                <a:lnTo>
                  <a:pt x="16083956" y="0"/>
                </a:lnTo>
                <a:lnTo>
                  <a:pt x="16083956" y="7720299"/>
                </a:lnTo>
                <a:lnTo>
                  <a:pt x="0" y="7720299"/>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457200" y="175769"/>
            <a:ext cx="18516600" cy="1222707"/>
          </a:xfrm>
          <a:prstGeom prst="rect">
            <a:avLst/>
          </a:prstGeom>
        </p:spPr>
        <p:txBody>
          <a:bodyPr wrap="square" lIns="0" tIns="0" rIns="0" bIns="0" rtlCol="0" anchor="t">
            <a:spAutoFit/>
          </a:bodyPr>
          <a:lstStyle/>
          <a:p>
            <a:pPr marL="788084" lvl="1" algn="ctr">
              <a:lnSpc>
                <a:spcPts val="10220"/>
              </a:lnSpc>
            </a:pPr>
            <a:r>
              <a:rPr lang="en-US" sz="7300" b="1">
                <a:solidFill>
                  <a:srgbClr val="000000"/>
                </a:solidFill>
                <a:latin typeface="Canva Sans Bold"/>
                <a:ea typeface="Canva Sans Bold"/>
                <a:cs typeface="Canva Sans Bold"/>
                <a:sym typeface="Canva Sans Bold"/>
              </a:rPr>
              <a:t>3.2. Doctor Appointment Management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p:cNvGrpSpPr/>
        <p:nvPr/>
      </p:nvGrpSpPr>
      <p:grpSpPr>
        <a:xfrm>
          <a:off x="0" y="0"/>
          <a:ext cx="0" cy="0"/>
          <a:chOff x="0" y="0"/>
          <a:chExt cx="0" cy="0"/>
        </a:xfrm>
      </p:grpSpPr>
      <p:sp>
        <p:nvSpPr>
          <p:cNvPr id="2" name="Freeform 2"/>
          <p:cNvSpPr/>
          <p:nvPr/>
        </p:nvSpPr>
        <p:spPr>
          <a:xfrm>
            <a:off x="1028700" y="2061490"/>
            <a:ext cx="16230600" cy="7196810"/>
          </a:xfrm>
          <a:custGeom>
            <a:avLst/>
            <a:gdLst/>
            <a:ahLst/>
            <a:cxnLst/>
            <a:rect l="l" t="t" r="r" b="b"/>
            <a:pathLst>
              <a:path w="16230600" h="7196810">
                <a:moveTo>
                  <a:pt x="0" y="0"/>
                </a:moveTo>
                <a:lnTo>
                  <a:pt x="16230600" y="0"/>
                </a:lnTo>
                <a:lnTo>
                  <a:pt x="16230600" y="7196810"/>
                </a:lnTo>
                <a:lnTo>
                  <a:pt x="0" y="7196810"/>
                </a:lnTo>
                <a:lnTo>
                  <a:pt x="0" y="0"/>
                </a:lnTo>
                <a:close/>
              </a:path>
            </a:pathLst>
          </a:custGeom>
          <a:blipFill>
            <a:blip r:embed="rId2"/>
            <a:stretch>
              <a:fillRect l="-6015" r="-5184"/>
            </a:stretch>
          </a:blipFill>
        </p:spPr>
        <p:txBody>
          <a:bodyPr/>
          <a:lstStyle/>
          <a:p>
            <a:endParaRPr lang="en-US"/>
          </a:p>
        </p:txBody>
      </p:sp>
      <p:sp>
        <p:nvSpPr>
          <p:cNvPr id="3" name="TextBox 3"/>
          <p:cNvSpPr txBox="1"/>
          <p:nvPr/>
        </p:nvSpPr>
        <p:spPr>
          <a:xfrm>
            <a:off x="-1219200" y="10886"/>
            <a:ext cx="14401800" cy="1545295"/>
          </a:xfrm>
          <a:prstGeom prst="rect">
            <a:avLst/>
          </a:prstGeom>
        </p:spPr>
        <p:txBody>
          <a:bodyPr wrap="square" lIns="0" tIns="0" rIns="0" bIns="0" rtlCol="0" anchor="t">
            <a:spAutoFit/>
          </a:bodyPr>
          <a:lstStyle/>
          <a:p>
            <a:pPr marL="993142" lvl="1" algn="ctr">
              <a:lnSpc>
                <a:spcPts val="12880"/>
              </a:lnSpc>
            </a:pPr>
            <a:r>
              <a:rPr lang="en-US" sz="9200" b="1">
                <a:solidFill>
                  <a:srgbClr val="000000"/>
                </a:solidFill>
                <a:latin typeface="Canva Sans Bold"/>
                <a:ea typeface="Canva Sans Bold"/>
                <a:cs typeface="Canva Sans Bold"/>
                <a:sym typeface="Canva Sans Bold"/>
              </a:rPr>
              <a:t>3.3. Doctor Schedule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p:cNvGrpSpPr/>
        <p:nvPr/>
      </p:nvGrpSpPr>
      <p:grpSpPr>
        <a:xfrm>
          <a:off x="0" y="0"/>
          <a:ext cx="0" cy="0"/>
          <a:chOff x="0" y="0"/>
          <a:chExt cx="0" cy="0"/>
        </a:xfrm>
      </p:grpSpPr>
      <p:sp>
        <p:nvSpPr>
          <p:cNvPr id="2" name="Freeform 2"/>
          <p:cNvSpPr/>
          <p:nvPr/>
        </p:nvSpPr>
        <p:spPr>
          <a:xfrm>
            <a:off x="1028700" y="1933405"/>
            <a:ext cx="16230600" cy="7750111"/>
          </a:xfrm>
          <a:custGeom>
            <a:avLst/>
            <a:gdLst/>
            <a:ahLst/>
            <a:cxnLst/>
            <a:rect l="l" t="t" r="r" b="b"/>
            <a:pathLst>
              <a:path w="16230600" h="7750111">
                <a:moveTo>
                  <a:pt x="0" y="0"/>
                </a:moveTo>
                <a:lnTo>
                  <a:pt x="16230600" y="0"/>
                </a:lnTo>
                <a:lnTo>
                  <a:pt x="16230600" y="7750112"/>
                </a:lnTo>
                <a:lnTo>
                  <a:pt x="0" y="7750112"/>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0" y="159703"/>
            <a:ext cx="11887200" cy="1545295"/>
          </a:xfrm>
          <a:prstGeom prst="rect">
            <a:avLst/>
          </a:prstGeom>
        </p:spPr>
        <p:txBody>
          <a:bodyPr wrap="square" lIns="0" tIns="0" rIns="0" bIns="0" rtlCol="0" anchor="t">
            <a:spAutoFit/>
          </a:bodyPr>
          <a:lstStyle/>
          <a:p>
            <a:pPr marL="993142" lvl="1" algn="ctr">
              <a:lnSpc>
                <a:spcPts val="12880"/>
              </a:lnSpc>
            </a:pPr>
            <a:r>
              <a:rPr lang="en-US" sz="9200" b="1">
                <a:solidFill>
                  <a:srgbClr val="000000"/>
                </a:solidFill>
                <a:latin typeface="Canva Sans Bold"/>
                <a:ea typeface="Canva Sans Bold"/>
                <a:cs typeface="Canva Sans Bold"/>
                <a:sym typeface="Canva Sans Bold"/>
              </a:rPr>
              <a:t>3.4. Doctor Profile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a:extLst>
            <a:ext uri="{FF2B5EF4-FFF2-40B4-BE49-F238E27FC236}">
              <a16:creationId xmlns:a16="http://schemas.microsoft.com/office/drawing/2014/main" id="{1A6B0357-DA1A-1B51-D3A7-13EB2A64A039}"/>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20D82B1F-02F0-3686-16AF-231CCF421744}"/>
              </a:ext>
            </a:extLst>
          </p:cNvPr>
          <p:cNvSpPr txBox="1"/>
          <p:nvPr/>
        </p:nvSpPr>
        <p:spPr>
          <a:xfrm>
            <a:off x="838200" y="800100"/>
            <a:ext cx="14020800" cy="1082540"/>
          </a:xfrm>
          <a:prstGeom prst="rect">
            <a:avLst/>
          </a:prstGeom>
        </p:spPr>
        <p:txBody>
          <a:bodyPr wrap="square" lIns="0" tIns="0" rIns="0" bIns="0" rtlCol="0" anchor="t">
            <a:spAutoFit/>
          </a:bodyPr>
          <a:lstStyle/>
          <a:p>
            <a:pPr algn="l">
              <a:lnSpc>
                <a:spcPts val="8234"/>
              </a:lnSpc>
            </a:pPr>
            <a:r>
              <a:rPr lang="en-US" sz="9049">
                <a:solidFill>
                  <a:srgbClr val="000000"/>
                </a:solidFill>
                <a:latin typeface="Etna Sans Serif"/>
                <a:ea typeface="Etna Sans Serif"/>
                <a:cs typeface="Etna Sans Serif"/>
                <a:sym typeface="Etna Sans Serif"/>
              </a:rPr>
              <a:t>4. Admin</a:t>
            </a:r>
          </a:p>
        </p:txBody>
      </p:sp>
      <p:sp>
        <p:nvSpPr>
          <p:cNvPr id="15" name="TextBox 14">
            <a:extLst>
              <a:ext uri="{FF2B5EF4-FFF2-40B4-BE49-F238E27FC236}">
                <a16:creationId xmlns:a16="http://schemas.microsoft.com/office/drawing/2014/main" id="{FB9DF320-0BC1-859D-7AFF-B630C624BAE4}"/>
              </a:ext>
            </a:extLst>
          </p:cNvPr>
          <p:cNvSpPr txBox="1"/>
          <p:nvPr/>
        </p:nvSpPr>
        <p:spPr>
          <a:xfrm>
            <a:off x="838200" y="2095500"/>
            <a:ext cx="15163800" cy="5909310"/>
          </a:xfrm>
          <a:prstGeom prst="rect">
            <a:avLst/>
          </a:prstGeom>
          <a:noFill/>
        </p:spPr>
        <p:txBody>
          <a:bodyPr wrap="square" rtlCol="0">
            <a:spAutoFit/>
          </a:bodyPr>
          <a:lstStyle/>
          <a:p>
            <a:pPr marL="685800" indent="-685800">
              <a:buFont typeface="Arial" panose="020B0604020202020204" pitchFamily="34" charset="0"/>
              <a:buChar char="•"/>
            </a:pPr>
            <a:r>
              <a:rPr lang="en-US" sz="5400"/>
              <a:t>Can create new accounts and manage all patients and doctors accounts and view their personal profile</a:t>
            </a:r>
          </a:p>
          <a:p>
            <a:pPr marL="685800" indent="-685800">
              <a:buFont typeface="Arial" panose="020B0604020202020204" pitchFamily="34" charset="0"/>
              <a:buChar char="•"/>
            </a:pPr>
            <a:r>
              <a:rPr lang="en-US" sz="5400"/>
              <a:t>View and edit all appointments</a:t>
            </a:r>
          </a:p>
          <a:p>
            <a:pPr marL="685800" indent="-685800">
              <a:buFont typeface="Arial" panose="020B0604020202020204" pitchFamily="34" charset="0"/>
              <a:buChar char="•"/>
            </a:pPr>
            <a:r>
              <a:rPr lang="en-US" sz="5400"/>
              <a:t>Post new medical news</a:t>
            </a:r>
          </a:p>
          <a:p>
            <a:pPr marL="685800" indent="-685800">
              <a:buFont typeface="Arial" panose="020B0604020202020204" pitchFamily="34" charset="0"/>
              <a:buChar char="•"/>
            </a:pPr>
            <a:r>
              <a:rPr lang="en-US" sz="5400"/>
              <a:t>View patients feedback</a:t>
            </a:r>
          </a:p>
          <a:p>
            <a:pPr marL="685800" indent="-685800">
              <a:buFont typeface="Arial" panose="020B0604020202020204" pitchFamily="34" charset="0"/>
              <a:buChar char="•"/>
            </a:pPr>
            <a:r>
              <a:rPr lang="en-US" sz="5400"/>
              <a:t>Manage medical specialties and cities</a:t>
            </a:r>
          </a:p>
        </p:txBody>
      </p:sp>
    </p:spTree>
    <p:extLst>
      <p:ext uri="{BB962C8B-B14F-4D97-AF65-F5344CB8AC3E}">
        <p14:creationId xmlns:p14="http://schemas.microsoft.com/office/powerpoint/2010/main" val="19022569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p:cNvGrpSpPr/>
        <p:nvPr/>
      </p:nvGrpSpPr>
      <p:grpSpPr>
        <a:xfrm>
          <a:off x="0" y="0"/>
          <a:ext cx="0" cy="0"/>
          <a:chOff x="0" y="0"/>
          <a:chExt cx="0" cy="0"/>
        </a:xfrm>
      </p:grpSpPr>
      <p:sp>
        <p:nvSpPr>
          <p:cNvPr id="2" name="Freeform 2"/>
          <p:cNvSpPr/>
          <p:nvPr/>
        </p:nvSpPr>
        <p:spPr>
          <a:xfrm>
            <a:off x="1028700" y="2398906"/>
            <a:ext cx="16230600" cy="6248781"/>
          </a:xfrm>
          <a:custGeom>
            <a:avLst/>
            <a:gdLst/>
            <a:ahLst/>
            <a:cxnLst/>
            <a:rect l="l" t="t" r="r" b="b"/>
            <a:pathLst>
              <a:path w="16230600" h="6248781">
                <a:moveTo>
                  <a:pt x="0" y="0"/>
                </a:moveTo>
                <a:lnTo>
                  <a:pt x="16230600" y="0"/>
                </a:lnTo>
                <a:lnTo>
                  <a:pt x="16230600" y="6248781"/>
                </a:lnTo>
                <a:lnTo>
                  <a:pt x="0" y="6248781"/>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914400" y="266700"/>
            <a:ext cx="14423281" cy="1545295"/>
          </a:xfrm>
          <a:prstGeom prst="rect">
            <a:avLst/>
          </a:prstGeom>
        </p:spPr>
        <p:txBody>
          <a:bodyPr wrap="square" lIns="0" tIns="0" rIns="0" bIns="0" rtlCol="0" anchor="t">
            <a:spAutoFit/>
          </a:bodyPr>
          <a:lstStyle/>
          <a:p>
            <a:pPr marL="993142" lvl="1" algn="ctr">
              <a:lnSpc>
                <a:spcPts val="12880"/>
              </a:lnSpc>
            </a:pPr>
            <a:r>
              <a:rPr lang="en-US" sz="9200" b="1">
                <a:solidFill>
                  <a:srgbClr val="000000"/>
                </a:solidFill>
                <a:latin typeface="Canva Sans Bold"/>
                <a:ea typeface="Canva Sans Bold"/>
                <a:cs typeface="Canva Sans Bold"/>
                <a:sym typeface="Canva Sans Bold"/>
              </a:rPr>
              <a:t>4.1. Admin Dashboard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p:cNvGrpSpPr/>
        <p:nvPr/>
      </p:nvGrpSpPr>
      <p:grpSpPr>
        <a:xfrm>
          <a:off x="0" y="0"/>
          <a:ext cx="0" cy="0"/>
          <a:chOff x="0" y="0"/>
          <a:chExt cx="0" cy="0"/>
        </a:xfrm>
      </p:grpSpPr>
      <p:sp>
        <p:nvSpPr>
          <p:cNvPr id="2" name="Freeform 2"/>
          <p:cNvSpPr/>
          <p:nvPr/>
        </p:nvSpPr>
        <p:spPr>
          <a:xfrm>
            <a:off x="1610730" y="2064028"/>
            <a:ext cx="15066539" cy="7194272"/>
          </a:xfrm>
          <a:custGeom>
            <a:avLst/>
            <a:gdLst/>
            <a:ahLst/>
            <a:cxnLst/>
            <a:rect l="l" t="t" r="r" b="b"/>
            <a:pathLst>
              <a:path w="15066539" h="7194272">
                <a:moveTo>
                  <a:pt x="0" y="0"/>
                </a:moveTo>
                <a:lnTo>
                  <a:pt x="15066540" y="0"/>
                </a:lnTo>
                <a:lnTo>
                  <a:pt x="15066540" y="7194272"/>
                </a:lnTo>
                <a:lnTo>
                  <a:pt x="0" y="7194272"/>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762000" y="256052"/>
            <a:ext cx="15261481" cy="1545295"/>
          </a:xfrm>
          <a:prstGeom prst="rect">
            <a:avLst/>
          </a:prstGeom>
        </p:spPr>
        <p:txBody>
          <a:bodyPr wrap="square" lIns="0" tIns="0" rIns="0" bIns="0" rtlCol="0" anchor="t">
            <a:spAutoFit/>
          </a:bodyPr>
          <a:lstStyle/>
          <a:p>
            <a:pPr marL="993142" lvl="1" algn="ctr">
              <a:lnSpc>
                <a:spcPts val="12880"/>
              </a:lnSpc>
            </a:pPr>
            <a:r>
              <a:rPr lang="en-US" sz="9200" b="1">
                <a:solidFill>
                  <a:srgbClr val="000000"/>
                </a:solidFill>
                <a:latin typeface="Canva Sans Bold"/>
                <a:ea typeface="Canva Sans Bold"/>
                <a:cs typeface="Canva Sans Bold"/>
                <a:sym typeface="Canva Sans Bold"/>
              </a:rPr>
              <a:t>4.2. Doctor Management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p:cNvGrpSpPr/>
        <p:nvPr/>
      </p:nvGrpSpPr>
      <p:grpSpPr>
        <a:xfrm>
          <a:off x="0" y="0"/>
          <a:ext cx="0" cy="0"/>
          <a:chOff x="0" y="0"/>
          <a:chExt cx="0" cy="0"/>
        </a:xfrm>
      </p:grpSpPr>
      <p:sp>
        <p:nvSpPr>
          <p:cNvPr id="2" name="Freeform 2"/>
          <p:cNvSpPr/>
          <p:nvPr/>
        </p:nvSpPr>
        <p:spPr>
          <a:xfrm>
            <a:off x="1028700" y="2871216"/>
            <a:ext cx="16230600" cy="4544568"/>
          </a:xfrm>
          <a:custGeom>
            <a:avLst/>
            <a:gdLst/>
            <a:ahLst/>
            <a:cxnLst/>
            <a:rect l="l" t="t" r="r" b="b"/>
            <a:pathLst>
              <a:path w="16230600" h="4544568">
                <a:moveTo>
                  <a:pt x="0" y="0"/>
                </a:moveTo>
                <a:lnTo>
                  <a:pt x="16230600" y="0"/>
                </a:lnTo>
                <a:lnTo>
                  <a:pt x="16230600" y="4544568"/>
                </a:lnTo>
                <a:lnTo>
                  <a:pt x="0" y="4544568"/>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609600" y="342900"/>
            <a:ext cx="15413881" cy="1545295"/>
          </a:xfrm>
          <a:prstGeom prst="rect">
            <a:avLst/>
          </a:prstGeom>
        </p:spPr>
        <p:txBody>
          <a:bodyPr wrap="square" lIns="0" tIns="0" rIns="0" bIns="0" rtlCol="0" anchor="t">
            <a:spAutoFit/>
          </a:bodyPr>
          <a:lstStyle/>
          <a:p>
            <a:pPr marL="993142" lvl="1" algn="ctr">
              <a:lnSpc>
                <a:spcPts val="12880"/>
              </a:lnSpc>
            </a:pPr>
            <a:r>
              <a:rPr lang="en-US" sz="9200" b="1">
                <a:solidFill>
                  <a:srgbClr val="000000"/>
                </a:solidFill>
                <a:latin typeface="Canva Sans Bold"/>
                <a:ea typeface="Canva Sans Bold"/>
                <a:cs typeface="Canva Sans Bold"/>
                <a:sym typeface="Canva Sans Bold"/>
              </a:rPr>
              <a:t>4.3. Patient Management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p:cNvGrpSpPr/>
        <p:nvPr/>
      </p:nvGrpSpPr>
      <p:grpSpPr>
        <a:xfrm>
          <a:off x="0" y="0"/>
          <a:ext cx="0" cy="0"/>
          <a:chOff x="0" y="0"/>
          <a:chExt cx="0" cy="0"/>
        </a:xfrm>
      </p:grpSpPr>
      <p:sp>
        <p:nvSpPr>
          <p:cNvPr id="2" name="Freeform 2"/>
          <p:cNvSpPr/>
          <p:nvPr/>
        </p:nvSpPr>
        <p:spPr>
          <a:xfrm>
            <a:off x="1829293" y="2236181"/>
            <a:ext cx="14629414" cy="7022119"/>
          </a:xfrm>
          <a:custGeom>
            <a:avLst/>
            <a:gdLst/>
            <a:ahLst/>
            <a:cxnLst/>
            <a:rect l="l" t="t" r="r" b="b"/>
            <a:pathLst>
              <a:path w="14629414" h="7022119">
                <a:moveTo>
                  <a:pt x="0" y="0"/>
                </a:moveTo>
                <a:lnTo>
                  <a:pt x="14629414" y="0"/>
                </a:lnTo>
                <a:lnTo>
                  <a:pt x="14629414" y="7022119"/>
                </a:lnTo>
                <a:lnTo>
                  <a:pt x="0" y="7022119"/>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533400" y="256052"/>
            <a:ext cx="14499481" cy="1545295"/>
          </a:xfrm>
          <a:prstGeom prst="rect">
            <a:avLst/>
          </a:prstGeom>
        </p:spPr>
        <p:txBody>
          <a:bodyPr wrap="square" lIns="0" tIns="0" rIns="0" bIns="0" rtlCol="0" anchor="t">
            <a:spAutoFit/>
          </a:bodyPr>
          <a:lstStyle/>
          <a:p>
            <a:pPr marL="993142" lvl="1" algn="ctr">
              <a:lnSpc>
                <a:spcPts val="12880"/>
              </a:lnSpc>
            </a:pPr>
            <a:r>
              <a:rPr lang="en-US" sz="9200" b="1">
                <a:solidFill>
                  <a:srgbClr val="000000"/>
                </a:solidFill>
                <a:latin typeface="Canva Sans Bold"/>
                <a:ea typeface="Canva Sans Bold"/>
                <a:cs typeface="Canva Sans Bold"/>
                <a:sym typeface="Canva Sans Bold"/>
              </a:rPr>
              <a:t>4.4. News Management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p:cNvGrpSpPr/>
        <p:nvPr/>
      </p:nvGrpSpPr>
      <p:grpSpPr>
        <a:xfrm>
          <a:off x="0" y="0"/>
          <a:ext cx="0" cy="0"/>
          <a:chOff x="0" y="0"/>
          <a:chExt cx="0" cy="0"/>
        </a:xfrm>
      </p:grpSpPr>
      <p:sp>
        <p:nvSpPr>
          <p:cNvPr id="2" name="Freeform 2"/>
          <p:cNvSpPr/>
          <p:nvPr/>
        </p:nvSpPr>
        <p:spPr>
          <a:xfrm>
            <a:off x="1661556" y="2031603"/>
            <a:ext cx="14964888" cy="7014791"/>
          </a:xfrm>
          <a:custGeom>
            <a:avLst/>
            <a:gdLst/>
            <a:ahLst/>
            <a:cxnLst/>
            <a:rect l="l" t="t" r="r" b="b"/>
            <a:pathLst>
              <a:path w="14964888" h="7014791">
                <a:moveTo>
                  <a:pt x="0" y="0"/>
                </a:moveTo>
                <a:lnTo>
                  <a:pt x="14964888" y="0"/>
                </a:lnTo>
                <a:lnTo>
                  <a:pt x="14964888" y="7014791"/>
                </a:lnTo>
                <a:lnTo>
                  <a:pt x="0" y="7014791"/>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838200" y="190500"/>
            <a:ext cx="18538081" cy="1425903"/>
          </a:xfrm>
          <a:prstGeom prst="rect">
            <a:avLst/>
          </a:prstGeom>
        </p:spPr>
        <p:txBody>
          <a:bodyPr wrap="square" lIns="0" tIns="0" rIns="0" bIns="0" rtlCol="0" anchor="t">
            <a:spAutoFit/>
          </a:bodyPr>
          <a:lstStyle/>
          <a:p>
            <a:pPr marL="917596" lvl="1" algn="ctr">
              <a:lnSpc>
                <a:spcPts val="11900"/>
              </a:lnSpc>
            </a:pPr>
            <a:r>
              <a:rPr lang="en-US" sz="8500" b="1">
                <a:solidFill>
                  <a:srgbClr val="000000"/>
                </a:solidFill>
                <a:latin typeface="Canva Sans Bold"/>
                <a:ea typeface="Canva Sans Bold"/>
                <a:cs typeface="Canva Sans Bold"/>
                <a:sym typeface="Canva Sans Bold"/>
              </a:rPr>
              <a:t>4.5. Location/Cities Management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p:cNvGrpSpPr/>
        <p:nvPr/>
      </p:nvGrpSpPr>
      <p:grpSpPr>
        <a:xfrm>
          <a:off x="0" y="0"/>
          <a:ext cx="0" cy="0"/>
          <a:chOff x="0" y="0"/>
          <a:chExt cx="0" cy="0"/>
        </a:xfrm>
      </p:grpSpPr>
      <p:sp>
        <p:nvSpPr>
          <p:cNvPr id="2" name="Freeform 2"/>
          <p:cNvSpPr/>
          <p:nvPr/>
        </p:nvSpPr>
        <p:spPr>
          <a:xfrm>
            <a:off x="1028700" y="2790063"/>
            <a:ext cx="16230600" cy="4706874"/>
          </a:xfrm>
          <a:custGeom>
            <a:avLst/>
            <a:gdLst/>
            <a:ahLst/>
            <a:cxnLst/>
            <a:rect l="l" t="t" r="r" b="b"/>
            <a:pathLst>
              <a:path w="16230600" h="4706874">
                <a:moveTo>
                  <a:pt x="0" y="0"/>
                </a:moveTo>
                <a:lnTo>
                  <a:pt x="16230600" y="0"/>
                </a:lnTo>
                <a:lnTo>
                  <a:pt x="16230600" y="4706874"/>
                </a:lnTo>
                <a:lnTo>
                  <a:pt x="0" y="4706874"/>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609600" y="342900"/>
            <a:ext cx="17014081" cy="1545295"/>
          </a:xfrm>
          <a:prstGeom prst="rect">
            <a:avLst/>
          </a:prstGeom>
        </p:spPr>
        <p:txBody>
          <a:bodyPr wrap="square" lIns="0" tIns="0" rIns="0" bIns="0" rtlCol="0" anchor="t">
            <a:spAutoFit/>
          </a:bodyPr>
          <a:lstStyle/>
          <a:p>
            <a:pPr marL="993142" lvl="1" algn="ctr">
              <a:lnSpc>
                <a:spcPts val="12880"/>
              </a:lnSpc>
            </a:pPr>
            <a:r>
              <a:rPr lang="en-US" sz="9200" b="1">
                <a:solidFill>
                  <a:srgbClr val="000000"/>
                </a:solidFill>
                <a:latin typeface="Canva Sans Bold"/>
                <a:ea typeface="Canva Sans Bold"/>
                <a:cs typeface="Canva Sans Bold"/>
                <a:sym typeface="Canva Sans Bold"/>
              </a:rPr>
              <a:t>4.6. Feedback Management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p:cNvGrpSpPr/>
        <p:nvPr/>
      </p:nvGrpSpPr>
      <p:grpSpPr>
        <a:xfrm>
          <a:off x="0" y="0"/>
          <a:ext cx="0" cy="0"/>
          <a:chOff x="0" y="0"/>
          <a:chExt cx="0" cy="0"/>
        </a:xfrm>
      </p:grpSpPr>
      <p:sp>
        <p:nvSpPr>
          <p:cNvPr id="2" name="TextBox 2"/>
          <p:cNvSpPr txBox="1"/>
          <p:nvPr/>
        </p:nvSpPr>
        <p:spPr>
          <a:xfrm>
            <a:off x="5639659" y="1014638"/>
            <a:ext cx="7008683" cy="1074411"/>
          </a:xfrm>
          <a:prstGeom prst="rect">
            <a:avLst/>
          </a:prstGeom>
        </p:spPr>
        <p:txBody>
          <a:bodyPr lIns="0" tIns="0" rIns="0" bIns="0" rtlCol="0" anchor="t">
            <a:spAutoFit/>
          </a:bodyPr>
          <a:lstStyle/>
          <a:p>
            <a:pPr algn="l">
              <a:lnSpc>
                <a:spcPts val="7870"/>
              </a:lnSpc>
            </a:pPr>
            <a:r>
              <a:rPr lang="en-US" sz="8649">
                <a:solidFill>
                  <a:srgbClr val="000000"/>
                </a:solidFill>
                <a:latin typeface="Etna Sans Serif"/>
                <a:ea typeface="Etna Sans Serif"/>
                <a:cs typeface="Etna Sans Serif"/>
                <a:sym typeface="Etna Sans Serif"/>
              </a:rPr>
              <a:t>Type of Users</a:t>
            </a:r>
          </a:p>
        </p:txBody>
      </p:sp>
      <p:sp>
        <p:nvSpPr>
          <p:cNvPr id="3" name="TextBox 3"/>
          <p:cNvSpPr txBox="1"/>
          <p:nvPr/>
        </p:nvSpPr>
        <p:spPr>
          <a:xfrm>
            <a:off x="4120266" y="2963911"/>
            <a:ext cx="10047469" cy="2179589"/>
          </a:xfrm>
          <a:prstGeom prst="rect">
            <a:avLst/>
          </a:prstGeom>
        </p:spPr>
        <p:txBody>
          <a:bodyPr lIns="0" tIns="0" rIns="0" bIns="0" rtlCol="0" anchor="t">
            <a:spAutoFit/>
          </a:bodyPr>
          <a:lstStyle/>
          <a:p>
            <a:pPr algn="just">
              <a:lnSpc>
                <a:spcPts val="5774"/>
              </a:lnSpc>
              <a:spcBef>
                <a:spcPct val="0"/>
              </a:spcBef>
            </a:pPr>
            <a:r>
              <a:rPr lang="en-US" sz="4124">
                <a:solidFill>
                  <a:srgbClr val="000000"/>
                </a:solidFill>
                <a:latin typeface="Poppins"/>
                <a:ea typeface="Poppins"/>
                <a:cs typeface="Poppins"/>
                <a:sym typeface="Poppins"/>
              </a:rPr>
              <a:t>The website has three main types of users: patients, doctors and admins, and each has different features.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p:cNvGrpSpPr/>
        <p:nvPr/>
      </p:nvGrpSpPr>
      <p:grpSpPr>
        <a:xfrm>
          <a:off x="0" y="0"/>
          <a:ext cx="0" cy="0"/>
          <a:chOff x="0" y="0"/>
          <a:chExt cx="0" cy="0"/>
        </a:xfrm>
      </p:grpSpPr>
      <p:sp>
        <p:nvSpPr>
          <p:cNvPr id="2" name="Freeform 2"/>
          <p:cNvSpPr/>
          <p:nvPr/>
        </p:nvSpPr>
        <p:spPr>
          <a:xfrm>
            <a:off x="1830804" y="2020910"/>
            <a:ext cx="15156838" cy="7237390"/>
          </a:xfrm>
          <a:custGeom>
            <a:avLst/>
            <a:gdLst/>
            <a:ahLst/>
            <a:cxnLst/>
            <a:rect l="l" t="t" r="r" b="b"/>
            <a:pathLst>
              <a:path w="15156838" h="7237390">
                <a:moveTo>
                  <a:pt x="0" y="0"/>
                </a:moveTo>
                <a:lnTo>
                  <a:pt x="15156838" y="0"/>
                </a:lnTo>
                <a:lnTo>
                  <a:pt x="15156838" y="7237390"/>
                </a:lnTo>
                <a:lnTo>
                  <a:pt x="0" y="723739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685800" y="256052"/>
            <a:ext cx="10460881" cy="1545295"/>
          </a:xfrm>
          <a:prstGeom prst="rect">
            <a:avLst/>
          </a:prstGeom>
        </p:spPr>
        <p:txBody>
          <a:bodyPr wrap="square" lIns="0" tIns="0" rIns="0" bIns="0" rtlCol="0" anchor="t">
            <a:spAutoFit/>
          </a:bodyPr>
          <a:lstStyle/>
          <a:p>
            <a:pPr marL="993142" lvl="1" algn="ctr">
              <a:lnSpc>
                <a:spcPts val="12880"/>
              </a:lnSpc>
            </a:pPr>
            <a:r>
              <a:rPr lang="en-US" sz="9200" b="1">
                <a:solidFill>
                  <a:srgbClr val="000000"/>
                </a:solidFill>
                <a:latin typeface="Canva Sans Bold"/>
                <a:ea typeface="Canva Sans Bold"/>
                <a:cs typeface="Canva Sans Bold"/>
                <a:sym typeface="Canva Sans Bold"/>
              </a:rPr>
              <a:t>4.7.Notification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p:cNvGrpSpPr/>
        <p:nvPr/>
      </p:nvGrpSpPr>
      <p:grpSpPr>
        <a:xfrm>
          <a:off x="0" y="0"/>
          <a:ext cx="0" cy="0"/>
          <a:chOff x="0" y="0"/>
          <a:chExt cx="0" cy="0"/>
        </a:xfrm>
      </p:grpSpPr>
      <p:sp>
        <p:nvSpPr>
          <p:cNvPr id="2" name="Freeform 2"/>
          <p:cNvSpPr/>
          <p:nvPr/>
        </p:nvSpPr>
        <p:spPr>
          <a:xfrm>
            <a:off x="1028700" y="2658189"/>
            <a:ext cx="16230600" cy="4970621"/>
          </a:xfrm>
          <a:custGeom>
            <a:avLst/>
            <a:gdLst/>
            <a:ahLst/>
            <a:cxnLst/>
            <a:rect l="l" t="t" r="r" b="b"/>
            <a:pathLst>
              <a:path w="16230600" h="4970621">
                <a:moveTo>
                  <a:pt x="0" y="0"/>
                </a:moveTo>
                <a:lnTo>
                  <a:pt x="16230600" y="0"/>
                </a:lnTo>
                <a:lnTo>
                  <a:pt x="16230600" y="4970622"/>
                </a:lnTo>
                <a:lnTo>
                  <a:pt x="0" y="4970622"/>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762000" y="342900"/>
            <a:ext cx="12137281" cy="1545295"/>
          </a:xfrm>
          <a:prstGeom prst="rect">
            <a:avLst/>
          </a:prstGeom>
        </p:spPr>
        <p:txBody>
          <a:bodyPr wrap="square" lIns="0" tIns="0" rIns="0" bIns="0" rtlCol="0" anchor="t">
            <a:spAutoFit/>
          </a:bodyPr>
          <a:lstStyle/>
          <a:p>
            <a:pPr marL="993142" lvl="1" algn="ctr">
              <a:lnSpc>
                <a:spcPts val="12880"/>
              </a:lnSpc>
            </a:pPr>
            <a:r>
              <a:rPr lang="en-US" sz="9200" b="1">
                <a:solidFill>
                  <a:srgbClr val="000000"/>
                </a:solidFill>
                <a:latin typeface="Canva Sans Bold"/>
                <a:ea typeface="Canva Sans Bold"/>
                <a:cs typeface="Canva Sans Bold"/>
                <a:sym typeface="Canva Sans Bold"/>
              </a:rPr>
              <a:t>4.8. Add New User</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p:cNvGrpSpPr/>
        <p:nvPr/>
      </p:nvGrpSpPr>
      <p:grpSpPr>
        <a:xfrm>
          <a:off x="0" y="0"/>
          <a:ext cx="0" cy="0"/>
          <a:chOff x="0" y="0"/>
          <a:chExt cx="0" cy="0"/>
        </a:xfrm>
      </p:grpSpPr>
      <p:sp>
        <p:nvSpPr>
          <p:cNvPr id="2" name="Freeform 2"/>
          <p:cNvSpPr/>
          <p:nvPr/>
        </p:nvSpPr>
        <p:spPr>
          <a:xfrm>
            <a:off x="1495495" y="1915735"/>
            <a:ext cx="15297010" cy="7342565"/>
          </a:xfrm>
          <a:custGeom>
            <a:avLst/>
            <a:gdLst/>
            <a:ahLst/>
            <a:cxnLst/>
            <a:rect l="l" t="t" r="r" b="b"/>
            <a:pathLst>
              <a:path w="15297010" h="7342565">
                <a:moveTo>
                  <a:pt x="0" y="0"/>
                </a:moveTo>
                <a:lnTo>
                  <a:pt x="15297010" y="0"/>
                </a:lnTo>
                <a:lnTo>
                  <a:pt x="15297010" y="7342565"/>
                </a:lnTo>
                <a:lnTo>
                  <a:pt x="0" y="7342565"/>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66800" y="256052"/>
            <a:ext cx="19223881" cy="1545295"/>
          </a:xfrm>
          <a:prstGeom prst="rect">
            <a:avLst/>
          </a:prstGeom>
        </p:spPr>
        <p:txBody>
          <a:bodyPr wrap="square" lIns="0" tIns="0" rIns="0" bIns="0" rtlCol="0" anchor="t">
            <a:spAutoFit/>
          </a:bodyPr>
          <a:lstStyle/>
          <a:p>
            <a:pPr marL="993142" lvl="1" algn="ctr">
              <a:lnSpc>
                <a:spcPts val="12880"/>
              </a:lnSpc>
            </a:pPr>
            <a:r>
              <a:rPr lang="en-US" sz="9200" b="1">
                <a:solidFill>
                  <a:srgbClr val="000000"/>
                </a:solidFill>
                <a:latin typeface="Canva Sans Bold"/>
                <a:ea typeface="Canva Sans Bold"/>
                <a:cs typeface="Canva Sans Bold"/>
                <a:sym typeface="Canva Sans Bold"/>
              </a:rPr>
              <a:t>4.9. Appointment Management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p:cNvGrpSpPr/>
        <p:nvPr/>
      </p:nvGrpSpPr>
      <p:grpSpPr>
        <a:xfrm>
          <a:off x="0" y="0"/>
          <a:ext cx="0" cy="0"/>
          <a:chOff x="0" y="0"/>
          <a:chExt cx="0" cy="0"/>
        </a:xfrm>
      </p:grpSpPr>
      <p:sp>
        <p:nvSpPr>
          <p:cNvPr id="2" name="Freeform 2"/>
          <p:cNvSpPr/>
          <p:nvPr/>
        </p:nvSpPr>
        <p:spPr>
          <a:xfrm>
            <a:off x="1854995" y="2315522"/>
            <a:ext cx="14578011" cy="6942778"/>
          </a:xfrm>
          <a:custGeom>
            <a:avLst/>
            <a:gdLst/>
            <a:ahLst/>
            <a:cxnLst/>
            <a:rect l="l" t="t" r="r" b="b"/>
            <a:pathLst>
              <a:path w="14578011" h="6942778">
                <a:moveTo>
                  <a:pt x="0" y="0"/>
                </a:moveTo>
                <a:lnTo>
                  <a:pt x="14578010" y="0"/>
                </a:lnTo>
                <a:lnTo>
                  <a:pt x="14578010" y="6942778"/>
                </a:lnTo>
                <a:lnTo>
                  <a:pt x="0" y="6942778"/>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609600" y="256052"/>
            <a:ext cx="15032881" cy="1545295"/>
          </a:xfrm>
          <a:prstGeom prst="rect">
            <a:avLst/>
          </a:prstGeom>
        </p:spPr>
        <p:txBody>
          <a:bodyPr wrap="square" lIns="0" tIns="0" rIns="0" bIns="0" rtlCol="0" anchor="t">
            <a:spAutoFit/>
          </a:bodyPr>
          <a:lstStyle/>
          <a:p>
            <a:pPr marL="993142" lvl="1" algn="ctr">
              <a:lnSpc>
                <a:spcPts val="12880"/>
              </a:lnSpc>
            </a:pPr>
            <a:r>
              <a:rPr lang="en-US" sz="9200" b="1">
                <a:solidFill>
                  <a:srgbClr val="000000"/>
                </a:solidFill>
                <a:latin typeface="Canva Sans Bold"/>
                <a:ea typeface="Canva Sans Bold"/>
                <a:cs typeface="Canva Sans Bold"/>
                <a:sym typeface="Canva Sans Bold"/>
              </a:rPr>
              <a:t>4.10. User Management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p:cNvGrpSpPr/>
        <p:nvPr/>
      </p:nvGrpSpPr>
      <p:grpSpPr>
        <a:xfrm>
          <a:off x="0" y="0"/>
          <a:ext cx="0" cy="0"/>
          <a:chOff x="0" y="0"/>
          <a:chExt cx="0" cy="0"/>
        </a:xfrm>
      </p:grpSpPr>
      <p:sp>
        <p:nvSpPr>
          <p:cNvPr id="2" name="Freeform 2"/>
          <p:cNvSpPr/>
          <p:nvPr/>
        </p:nvSpPr>
        <p:spPr>
          <a:xfrm>
            <a:off x="1028700" y="2465451"/>
            <a:ext cx="16230600" cy="5356098"/>
          </a:xfrm>
          <a:custGeom>
            <a:avLst/>
            <a:gdLst/>
            <a:ahLst/>
            <a:cxnLst/>
            <a:rect l="l" t="t" r="r" b="b"/>
            <a:pathLst>
              <a:path w="16230600" h="5356098">
                <a:moveTo>
                  <a:pt x="0" y="0"/>
                </a:moveTo>
                <a:lnTo>
                  <a:pt x="16230600" y="0"/>
                </a:lnTo>
                <a:lnTo>
                  <a:pt x="16230600" y="5356098"/>
                </a:lnTo>
                <a:lnTo>
                  <a:pt x="0" y="5356098"/>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533400" y="342900"/>
            <a:ext cx="14651881" cy="1545295"/>
          </a:xfrm>
          <a:prstGeom prst="rect">
            <a:avLst/>
          </a:prstGeom>
        </p:spPr>
        <p:txBody>
          <a:bodyPr wrap="square" lIns="0" tIns="0" rIns="0" bIns="0" rtlCol="0" anchor="t">
            <a:spAutoFit/>
          </a:bodyPr>
          <a:lstStyle/>
          <a:p>
            <a:pPr marL="993142" lvl="1" algn="ctr">
              <a:lnSpc>
                <a:spcPts val="12880"/>
              </a:lnSpc>
            </a:pPr>
            <a:r>
              <a:rPr lang="en-US" sz="9200" b="1">
                <a:solidFill>
                  <a:srgbClr val="000000"/>
                </a:solidFill>
                <a:latin typeface="Canva Sans Bold"/>
                <a:ea typeface="Canva Sans Bold"/>
                <a:cs typeface="Canva Sans Bold"/>
                <a:sym typeface="Canva Sans Bold"/>
              </a:rPr>
              <a:t>4.11. Specialization List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a:extLst>
            <a:ext uri="{FF2B5EF4-FFF2-40B4-BE49-F238E27FC236}">
              <a16:creationId xmlns:a16="http://schemas.microsoft.com/office/drawing/2014/main" id="{7BCBE857-360D-DEAA-05A6-16BCBB45AD76}"/>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3FE006DE-D2D7-4A9C-7611-5EA173946403}"/>
              </a:ext>
            </a:extLst>
          </p:cNvPr>
          <p:cNvSpPr txBox="1"/>
          <p:nvPr/>
        </p:nvSpPr>
        <p:spPr>
          <a:xfrm>
            <a:off x="5486400" y="103891"/>
            <a:ext cx="5791200" cy="1545295"/>
          </a:xfrm>
          <a:prstGeom prst="rect">
            <a:avLst/>
          </a:prstGeom>
        </p:spPr>
        <p:txBody>
          <a:bodyPr wrap="square" lIns="0" tIns="0" rIns="0" bIns="0" rtlCol="0" anchor="t">
            <a:spAutoFit/>
          </a:bodyPr>
          <a:lstStyle/>
          <a:p>
            <a:pPr marL="993142" lvl="1" algn="ctr">
              <a:lnSpc>
                <a:spcPts val="12880"/>
              </a:lnSpc>
            </a:pPr>
            <a:r>
              <a:rPr lang="en-US" sz="9200" b="1">
                <a:solidFill>
                  <a:srgbClr val="000000"/>
                </a:solidFill>
                <a:latin typeface="Canva Sans Bold"/>
                <a:ea typeface="Canva Sans Bold"/>
                <a:cs typeface="Canva Sans Bold"/>
                <a:sym typeface="Canva Sans Bold"/>
              </a:rPr>
              <a:t>Task list</a:t>
            </a:r>
          </a:p>
        </p:txBody>
      </p:sp>
      <p:graphicFrame>
        <p:nvGraphicFramePr>
          <p:cNvPr id="4" name="Table 3">
            <a:extLst>
              <a:ext uri="{FF2B5EF4-FFF2-40B4-BE49-F238E27FC236}">
                <a16:creationId xmlns:a16="http://schemas.microsoft.com/office/drawing/2014/main" id="{BC89E4A7-4EA3-1B5C-1006-838C9E96543B}"/>
              </a:ext>
            </a:extLst>
          </p:cNvPr>
          <p:cNvGraphicFramePr>
            <a:graphicFrameLocks noGrp="1"/>
          </p:cNvGraphicFramePr>
          <p:nvPr>
            <p:extLst>
              <p:ext uri="{D42A27DB-BD31-4B8C-83A1-F6EECF244321}">
                <p14:modId xmlns:p14="http://schemas.microsoft.com/office/powerpoint/2010/main" val="3538581512"/>
              </p:ext>
            </p:extLst>
          </p:nvPr>
        </p:nvGraphicFramePr>
        <p:xfrm>
          <a:off x="1447800" y="1714500"/>
          <a:ext cx="15392400" cy="7620159"/>
        </p:xfrm>
        <a:graphic>
          <a:graphicData uri="http://schemas.openxmlformats.org/drawingml/2006/table">
            <a:tbl>
              <a:tblPr/>
              <a:tblGrid>
                <a:gridCol w="5130800">
                  <a:extLst>
                    <a:ext uri="{9D8B030D-6E8A-4147-A177-3AD203B41FA5}">
                      <a16:colId xmlns:a16="http://schemas.microsoft.com/office/drawing/2014/main" val="597112192"/>
                    </a:ext>
                  </a:extLst>
                </a:gridCol>
                <a:gridCol w="5130800">
                  <a:extLst>
                    <a:ext uri="{9D8B030D-6E8A-4147-A177-3AD203B41FA5}">
                      <a16:colId xmlns:a16="http://schemas.microsoft.com/office/drawing/2014/main" val="610287534"/>
                    </a:ext>
                  </a:extLst>
                </a:gridCol>
                <a:gridCol w="5130800">
                  <a:extLst>
                    <a:ext uri="{9D8B030D-6E8A-4147-A177-3AD203B41FA5}">
                      <a16:colId xmlns:a16="http://schemas.microsoft.com/office/drawing/2014/main" val="75560593"/>
                    </a:ext>
                  </a:extLst>
                </a:gridCol>
              </a:tblGrid>
              <a:tr h="648524">
                <a:tc>
                  <a:txBody>
                    <a:bodyPr/>
                    <a:lstStyle/>
                    <a:p>
                      <a:pPr algn="ctr" rtl="0">
                        <a:buNone/>
                      </a:pPr>
                      <a:r>
                        <a:rPr lang="en-US" sz="2800" b="1" i="0">
                          <a:solidFill>
                            <a:srgbClr val="000000"/>
                          </a:solidFill>
                          <a:effectLst/>
                        </a:rPr>
                        <a:t>Name</a:t>
                      </a:r>
                      <a:endParaRPr lang="en-US" sz="2800">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ctr" rtl="0">
                        <a:buNone/>
                      </a:pPr>
                      <a:r>
                        <a:rPr lang="en-US" sz="2800" b="1" i="0">
                          <a:solidFill>
                            <a:srgbClr val="000000"/>
                          </a:solidFill>
                          <a:effectLst/>
                        </a:rPr>
                        <a:t>Job</a:t>
                      </a:r>
                      <a:endParaRPr lang="en-US" sz="2800">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ctr" rtl="0">
                        <a:buNone/>
                      </a:pPr>
                      <a:r>
                        <a:rPr lang="en-US" sz="2800" b="1" i="0">
                          <a:solidFill>
                            <a:srgbClr val="000000"/>
                          </a:solidFill>
                          <a:effectLst/>
                        </a:rPr>
                        <a:t>Participation(%)</a:t>
                      </a:r>
                      <a:endParaRPr lang="en-US" sz="2800">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01667994"/>
                  </a:ext>
                </a:extLst>
              </a:tr>
              <a:tr h="1621310">
                <a:tc>
                  <a:txBody>
                    <a:bodyPr/>
                    <a:lstStyle/>
                    <a:p>
                      <a:pPr algn="ctr" rtl="0">
                        <a:buNone/>
                      </a:pPr>
                      <a:r>
                        <a:rPr lang="en-US" sz="2800" b="0" i="0">
                          <a:solidFill>
                            <a:srgbClr val="000000"/>
                          </a:solidFill>
                          <a:effectLst/>
                        </a:rPr>
                        <a:t>Đào Nhuận Phát</a:t>
                      </a:r>
                      <a:endParaRPr lang="en-US" sz="2800">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ctr" rtl="0">
                        <a:buNone/>
                      </a:pPr>
                      <a:r>
                        <a:rPr lang="en-US" sz="2800" b="0" i="0">
                          <a:solidFill>
                            <a:srgbClr val="000000"/>
                          </a:solidFill>
                          <a:effectLst/>
                        </a:rPr>
                        <a:t>Patient Feature</a:t>
                      </a:r>
                      <a:endParaRPr lang="en-US" sz="2800">
                        <a:effectLst/>
                      </a:endParaRPr>
                    </a:p>
                    <a:p>
                      <a:pPr algn="ctr" rtl="0">
                        <a:buNone/>
                      </a:pPr>
                      <a:r>
                        <a:rPr lang="en-US" sz="2800" b="0" i="0">
                          <a:solidFill>
                            <a:srgbClr val="000000"/>
                          </a:solidFill>
                          <a:effectLst/>
                        </a:rPr>
                        <a:t>(book appointment, feedback, update profile)</a:t>
                      </a:r>
                      <a:endParaRPr lang="en-US" sz="2800">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ctr" rtl="0">
                        <a:buNone/>
                      </a:pPr>
                      <a:r>
                        <a:rPr lang="en-US" sz="2800" b="0" i="0">
                          <a:solidFill>
                            <a:srgbClr val="000000"/>
                          </a:solidFill>
                          <a:effectLst/>
                        </a:rPr>
                        <a:t>100%</a:t>
                      </a:r>
                      <a:endParaRPr lang="en-US" sz="2800">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07968111"/>
                  </a:ext>
                </a:extLst>
              </a:tr>
              <a:tr h="2107704">
                <a:tc>
                  <a:txBody>
                    <a:bodyPr/>
                    <a:lstStyle/>
                    <a:p>
                      <a:pPr algn="ctr" rtl="0">
                        <a:buNone/>
                      </a:pPr>
                      <a:r>
                        <a:rPr lang="en-US" sz="2800" b="0" i="0">
                          <a:solidFill>
                            <a:srgbClr val="000000"/>
                          </a:solidFill>
                          <a:effectLst/>
                        </a:rPr>
                        <a:t>Mai Trọng Tín</a:t>
                      </a:r>
                      <a:endParaRPr lang="en-US" sz="2800">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ctr" rtl="0">
                        <a:buNone/>
                      </a:pPr>
                      <a:r>
                        <a:rPr lang="en-US" sz="2800" b="0" i="0">
                          <a:solidFill>
                            <a:srgbClr val="000000"/>
                          </a:solidFill>
                          <a:effectLst/>
                        </a:rPr>
                        <a:t>Doctor Feature</a:t>
                      </a:r>
                      <a:endParaRPr lang="en-US" sz="2800">
                        <a:effectLst/>
                      </a:endParaRPr>
                    </a:p>
                    <a:p>
                      <a:pPr algn="ctr" rtl="0">
                        <a:buNone/>
                      </a:pPr>
                      <a:r>
                        <a:rPr lang="en-US" sz="2800" b="0" i="0">
                          <a:solidFill>
                            <a:srgbClr val="000000"/>
                          </a:solidFill>
                          <a:effectLst/>
                        </a:rPr>
                        <a:t>(manage schedule, approve appointment, update profile)</a:t>
                      </a:r>
                      <a:endParaRPr lang="en-US" sz="2800">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ctr" rtl="0">
                        <a:buNone/>
                      </a:pPr>
                      <a:r>
                        <a:rPr lang="en-US" sz="2800" b="0" i="0">
                          <a:solidFill>
                            <a:srgbClr val="000000"/>
                          </a:solidFill>
                          <a:effectLst/>
                        </a:rPr>
                        <a:t>100%</a:t>
                      </a:r>
                      <a:endParaRPr lang="en-US" sz="2800">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02136124"/>
                  </a:ext>
                </a:extLst>
              </a:tr>
              <a:tr h="2107704">
                <a:tc>
                  <a:txBody>
                    <a:bodyPr/>
                    <a:lstStyle/>
                    <a:p>
                      <a:pPr algn="ctr" rtl="0">
                        <a:buNone/>
                      </a:pPr>
                      <a:r>
                        <a:rPr lang="en-US" sz="2800" b="0" i="0">
                          <a:solidFill>
                            <a:srgbClr val="000000"/>
                          </a:solidFill>
                          <a:effectLst/>
                        </a:rPr>
                        <a:t>Huỳnh Thuận Đạt</a:t>
                      </a:r>
                      <a:endParaRPr lang="en-US" sz="2800">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ctr" rtl="0">
                        <a:buNone/>
                      </a:pPr>
                      <a:r>
                        <a:rPr lang="en-US" sz="2800" b="0" i="0">
                          <a:solidFill>
                            <a:srgbClr val="000000"/>
                          </a:solidFill>
                          <a:effectLst/>
                        </a:rPr>
                        <a:t>Admin Feature</a:t>
                      </a:r>
                      <a:endParaRPr lang="en-US" sz="2800">
                        <a:effectLst/>
                      </a:endParaRPr>
                    </a:p>
                    <a:p>
                      <a:pPr algn="ctr" rtl="0">
                        <a:buNone/>
                      </a:pPr>
                      <a:r>
                        <a:rPr lang="en-US" sz="2800" b="0" i="0">
                          <a:solidFill>
                            <a:srgbClr val="000000"/>
                          </a:solidFill>
                          <a:effectLst/>
                        </a:rPr>
                        <a:t>(manage accounts/news/feedbacks/cities/specialists)</a:t>
                      </a:r>
                      <a:endParaRPr lang="en-US" sz="2800">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ctr" rtl="0">
                        <a:buNone/>
                      </a:pPr>
                      <a:r>
                        <a:rPr lang="en-US" sz="2800" b="0" i="0">
                          <a:solidFill>
                            <a:srgbClr val="000000"/>
                          </a:solidFill>
                          <a:effectLst/>
                        </a:rPr>
                        <a:t>100%</a:t>
                      </a:r>
                      <a:endParaRPr lang="en-US" sz="2800">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32326787"/>
                  </a:ext>
                </a:extLst>
              </a:tr>
              <a:tr h="1134917">
                <a:tc>
                  <a:txBody>
                    <a:bodyPr/>
                    <a:lstStyle/>
                    <a:p>
                      <a:pPr algn="ctr" rtl="0">
                        <a:buNone/>
                      </a:pPr>
                      <a:r>
                        <a:rPr lang="en-US" sz="2800" b="0" i="0">
                          <a:solidFill>
                            <a:srgbClr val="000000"/>
                          </a:solidFill>
                          <a:effectLst/>
                        </a:rPr>
                        <a:t>Lê Trọng Hoàng</a:t>
                      </a:r>
                      <a:endParaRPr lang="en-US" sz="2800">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ctr" rtl="0">
                        <a:buNone/>
                      </a:pPr>
                      <a:r>
                        <a:rPr lang="en-US" sz="2800" b="0" i="0">
                          <a:solidFill>
                            <a:srgbClr val="000000"/>
                          </a:solidFill>
                          <a:effectLst/>
                        </a:rPr>
                        <a:t>Login and register, change password, homepage, UX/UI</a:t>
                      </a:r>
                      <a:endParaRPr lang="en-US" sz="2800">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ctr" rtl="0">
                        <a:buNone/>
                      </a:pPr>
                      <a:r>
                        <a:rPr lang="en-US" sz="2800" b="0" i="0">
                          <a:solidFill>
                            <a:srgbClr val="000000"/>
                          </a:solidFill>
                          <a:effectLst/>
                        </a:rPr>
                        <a:t>100%</a:t>
                      </a:r>
                      <a:endParaRPr lang="en-US" sz="2800">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63091651"/>
                  </a:ext>
                </a:extLst>
              </a:tr>
            </a:tbl>
          </a:graphicData>
        </a:graphic>
      </p:graphicFrame>
    </p:spTree>
    <p:extLst>
      <p:ext uri="{BB962C8B-B14F-4D97-AF65-F5344CB8AC3E}">
        <p14:creationId xmlns:p14="http://schemas.microsoft.com/office/powerpoint/2010/main" val="24724177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983341" y="-1044298"/>
            <a:ext cx="11304659" cy="12048783"/>
            <a:chOff x="0" y="0"/>
            <a:chExt cx="879839" cy="937755"/>
          </a:xfrm>
        </p:grpSpPr>
        <p:sp>
          <p:nvSpPr>
            <p:cNvPr id="3" name="Freeform 3"/>
            <p:cNvSpPr/>
            <p:nvPr/>
          </p:nvSpPr>
          <p:spPr>
            <a:xfrm>
              <a:off x="7953" y="0"/>
              <a:ext cx="863934" cy="937754"/>
            </a:xfrm>
            <a:custGeom>
              <a:avLst/>
              <a:gdLst/>
              <a:ahLst/>
              <a:cxnLst/>
              <a:rect l="l" t="t" r="r" b="b"/>
              <a:pathLst>
                <a:path w="863934" h="937754">
                  <a:moveTo>
                    <a:pt x="856636" y="504066"/>
                  </a:moveTo>
                  <a:lnTo>
                    <a:pt x="683936" y="902566"/>
                  </a:lnTo>
                  <a:cubicBezTo>
                    <a:pt x="674678" y="923929"/>
                    <a:pt x="653618" y="937754"/>
                    <a:pt x="630335" y="937754"/>
                  </a:cubicBezTo>
                  <a:lnTo>
                    <a:pt x="233598" y="937754"/>
                  </a:lnTo>
                  <a:cubicBezTo>
                    <a:pt x="210315" y="937754"/>
                    <a:pt x="189255" y="923929"/>
                    <a:pt x="179997" y="902566"/>
                  </a:cubicBezTo>
                  <a:lnTo>
                    <a:pt x="7297" y="504066"/>
                  </a:lnTo>
                  <a:cubicBezTo>
                    <a:pt x="-2432" y="481616"/>
                    <a:pt x="-2432" y="456139"/>
                    <a:pt x="7297" y="433688"/>
                  </a:cubicBezTo>
                  <a:lnTo>
                    <a:pt x="179997" y="35189"/>
                  </a:lnTo>
                  <a:cubicBezTo>
                    <a:pt x="189255" y="13826"/>
                    <a:pt x="210315" y="0"/>
                    <a:pt x="233598" y="0"/>
                  </a:cubicBezTo>
                  <a:lnTo>
                    <a:pt x="630335" y="0"/>
                  </a:lnTo>
                  <a:cubicBezTo>
                    <a:pt x="653618" y="0"/>
                    <a:pt x="674678" y="13826"/>
                    <a:pt x="683936" y="35189"/>
                  </a:cubicBezTo>
                  <a:lnTo>
                    <a:pt x="856636" y="433688"/>
                  </a:lnTo>
                  <a:cubicBezTo>
                    <a:pt x="866366" y="456139"/>
                    <a:pt x="866366" y="481616"/>
                    <a:pt x="856636" y="504066"/>
                  </a:cubicBezTo>
                  <a:close/>
                </a:path>
              </a:pathLst>
            </a:custGeom>
            <a:solidFill>
              <a:srgbClr val="3557CB"/>
            </a:solidFill>
            <a:ln w="12700">
              <a:solidFill>
                <a:srgbClr val="000000"/>
              </a:solidFill>
            </a:ln>
          </p:spPr>
          <p:txBody>
            <a:bodyPr/>
            <a:lstStyle/>
            <a:p>
              <a:endParaRPr lang="en-US"/>
            </a:p>
          </p:txBody>
        </p:sp>
      </p:grpSp>
      <p:grpSp>
        <p:nvGrpSpPr>
          <p:cNvPr id="4" name="Group 4"/>
          <p:cNvGrpSpPr/>
          <p:nvPr/>
        </p:nvGrpSpPr>
        <p:grpSpPr>
          <a:xfrm>
            <a:off x="1761692" y="-1044298"/>
            <a:ext cx="10443299" cy="12048783"/>
            <a:chOff x="0" y="0"/>
            <a:chExt cx="812800" cy="937755"/>
          </a:xfrm>
        </p:grpSpPr>
        <p:sp>
          <p:nvSpPr>
            <p:cNvPr id="5" name="Freeform 5"/>
            <p:cNvSpPr/>
            <p:nvPr/>
          </p:nvSpPr>
          <p:spPr>
            <a:xfrm>
              <a:off x="3997" y="0"/>
              <a:ext cx="804806" cy="937754"/>
            </a:xfrm>
            <a:custGeom>
              <a:avLst/>
              <a:gdLst/>
              <a:ahLst/>
              <a:cxnLst/>
              <a:rect l="l" t="t" r="r" b="b"/>
              <a:pathLst>
                <a:path w="804806" h="937754">
                  <a:moveTo>
                    <a:pt x="801139" y="486562"/>
                  </a:moveTo>
                  <a:lnTo>
                    <a:pt x="613267" y="920069"/>
                  </a:lnTo>
                  <a:cubicBezTo>
                    <a:pt x="608614" y="930806"/>
                    <a:pt x="598030" y="937754"/>
                    <a:pt x="586328" y="937754"/>
                  </a:cubicBezTo>
                  <a:lnTo>
                    <a:pt x="218478" y="937754"/>
                  </a:lnTo>
                  <a:cubicBezTo>
                    <a:pt x="206776" y="937754"/>
                    <a:pt x="196192" y="930806"/>
                    <a:pt x="191539" y="920069"/>
                  </a:cubicBezTo>
                  <a:lnTo>
                    <a:pt x="3667" y="486562"/>
                  </a:lnTo>
                  <a:cubicBezTo>
                    <a:pt x="-1222" y="475279"/>
                    <a:pt x="-1222" y="462475"/>
                    <a:pt x="3667" y="451192"/>
                  </a:cubicBezTo>
                  <a:lnTo>
                    <a:pt x="191539" y="17685"/>
                  </a:lnTo>
                  <a:cubicBezTo>
                    <a:pt x="196192" y="6949"/>
                    <a:pt x="206776" y="0"/>
                    <a:pt x="218478" y="0"/>
                  </a:cubicBezTo>
                  <a:lnTo>
                    <a:pt x="586328" y="0"/>
                  </a:lnTo>
                  <a:cubicBezTo>
                    <a:pt x="598030" y="0"/>
                    <a:pt x="608614" y="6949"/>
                    <a:pt x="613267" y="17685"/>
                  </a:cubicBezTo>
                  <a:lnTo>
                    <a:pt x="801139" y="451192"/>
                  </a:lnTo>
                  <a:cubicBezTo>
                    <a:pt x="806029" y="462475"/>
                    <a:pt x="806029" y="475279"/>
                    <a:pt x="801139" y="486562"/>
                  </a:cubicBezTo>
                  <a:close/>
                </a:path>
              </a:pathLst>
            </a:custGeom>
            <a:solidFill>
              <a:srgbClr val="FFFFFF"/>
            </a:solidFill>
          </p:spPr>
          <p:txBody>
            <a:bodyPr/>
            <a:lstStyle/>
            <a:p>
              <a:endParaRPr lang="en-US"/>
            </a:p>
          </p:txBody>
        </p:sp>
        <p:sp>
          <p:nvSpPr>
            <p:cNvPr id="6" name="TextBox 6"/>
            <p:cNvSpPr txBox="1"/>
            <p:nvPr/>
          </p:nvSpPr>
          <p:spPr>
            <a:xfrm>
              <a:off x="114300" y="-38100"/>
              <a:ext cx="584200" cy="975855"/>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1417320" y="2881957"/>
            <a:ext cx="12788300" cy="2239965"/>
          </a:xfrm>
          <a:prstGeom prst="rect">
            <a:avLst/>
          </a:prstGeom>
        </p:spPr>
        <p:txBody>
          <a:bodyPr lIns="0" tIns="0" rIns="0" bIns="0" rtlCol="0" anchor="t">
            <a:spAutoFit/>
          </a:bodyPr>
          <a:lstStyle/>
          <a:p>
            <a:pPr algn="l">
              <a:lnSpc>
                <a:spcPts val="16497"/>
              </a:lnSpc>
            </a:pPr>
            <a:r>
              <a:rPr lang="en-US" sz="17739">
                <a:solidFill>
                  <a:srgbClr val="000000"/>
                </a:solidFill>
                <a:latin typeface="Etna Sans Serif"/>
                <a:ea typeface="Etna Sans Serif"/>
                <a:cs typeface="Etna Sans Serif"/>
                <a:sym typeface="Etna Sans Serif"/>
              </a:rPr>
              <a:t>Thank </a:t>
            </a:r>
          </a:p>
        </p:txBody>
      </p:sp>
      <p:sp>
        <p:nvSpPr>
          <p:cNvPr id="8" name="TextBox 8"/>
          <p:cNvSpPr txBox="1"/>
          <p:nvPr/>
        </p:nvSpPr>
        <p:spPr>
          <a:xfrm>
            <a:off x="1417320" y="4766516"/>
            <a:ext cx="13506773" cy="2239965"/>
          </a:xfrm>
          <a:prstGeom prst="rect">
            <a:avLst/>
          </a:prstGeom>
        </p:spPr>
        <p:txBody>
          <a:bodyPr lIns="0" tIns="0" rIns="0" bIns="0" rtlCol="0" anchor="t">
            <a:spAutoFit/>
          </a:bodyPr>
          <a:lstStyle/>
          <a:p>
            <a:pPr algn="l">
              <a:lnSpc>
                <a:spcPts val="16497"/>
              </a:lnSpc>
            </a:pPr>
            <a:r>
              <a:rPr lang="en-US" sz="17739">
                <a:solidFill>
                  <a:srgbClr val="3557CB"/>
                </a:solidFill>
                <a:latin typeface="Etna Sans Serif"/>
                <a:ea typeface="Etna Sans Serif"/>
                <a:cs typeface="Etna Sans Serif"/>
                <a:sym typeface="Etna Sans Serif"/>
              </a:rPr>
              <a:t>You</a:t>
            </a:r>
          </a:p>
        </p:txBody>
      </p:sp>
      <p:sp>
        <p:nvSpPr>
          <p:cNvPr id="9" name="Freeform 9"/>
          <p:cNvSpPr/>
          <p:nvPr/>
        </p:nvSpPr>
        <p:spPr>
          <a:xfrm>
            <a:off x="8204115" y="6846699"/>
            <a:ext cx="3830463" cy="3830463"/>
          </a:xfrm>
          <a:custGeom>
            <a:avLst/>
            <a:gdLst/>
            <a:ahLst/>
            <a:cxnLst/>
            <a:rect l="l" t="t" r="r" b="b"/>
            <a:pathLst>
              <a:path w="3830463" h="3830463">
                <a:moveTo>
                  <a:pt x="0" y="0"/>
                </a:moveTo>
                <a:lnTo>
                  <a:pt x="3830463" y="0"/>
                </a:lnTo>
                <a:lnTo>
                  <a:pt x="3830463" y="3830463"/>
                </a:lnTo>
                <a:lnTo>
                  <a:pt x="0" y="3830463"/>
                </a:lnTo>
                <a:lnTo>
                  <a:pt x="0" y="0"/>
                </a:lnTo>
                <a:close/>
              </a:path>
            </a:pathLst>
          </a:custGeom>
          <a:blipFill>
            <a:blip r:embed="rId2">
              <a:alphaModFix amt="71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a:off x="15472007" y="2424757"/>
            <a:ext cx="4076486" cy="4076486"/>
          </a:xfrm>
          <a:custGeom>
            <a:avLst/>
            <a:gdLst/>
            <a:ahLst/>
            <a:cxnLst/>
            <a:rect l="l" t="t" r="r" b="b"/>
            <a:pathLst>
              <a:path w="4076486" h="4076486">
                <a:moveTo>
                  <a:pt x="0" y="0"/>
                </a:moveTo>
                <a:lnTo>
                  <a:pt x="4076486" y="0"/>
                </a:lnTo>
                <a:lnTo>
                  <a:pt x="4076486" y="4076486"/>
                </a:lnTo>
                <a:lnTo>
                  <a:pt x="0" y="4076486"/>
                </a:lnTo>
                <a:lnTo>
                  <a:pt x="0" y="0"/>
                </a:lnTo>
                <a:close/>
              </a:path>
            </a:pathLst>
          </a:custGeom>
          <a:blipFill>
            <a:blip r:embed="rId2">
              <a:alphaModFix amt="71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Freeform 11"/>
          <p:cNvSpPr/>
          <p:nvPr/>
        </p:nvSpPr>
        <p:spPr>
          <a:xfrm>
            <a:off x="6577756" y="8447129"/>
            <a:ext cx="811171" cy="811171"/>
          </a:xfrm>
          <a:custGeom>
            <a:avLst/>
            <a:gdLst/>
            <a:ahLst/>
            <a:cxnLst/>
            <a:rect l="l" t="t" r="r" b="b"/>
            <a:pathLst>
              <a:path w="811171" h="811171">
                <a:moveTo>
                  <a:pt x="0" y="0"/>
                </a:moveTo>
                <a:lnTo>
                  <a:pt x="811171" y="0"/>
                </a:lnTo>
                <a:lnTo>
                  <a:pt x="811171" y="811171"/>
                </a:lnTo>
                <a:lnTo>
                  <a:pt x="0" y="811171"/>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Freeform 12"/>
          <p:cNvSpPr/>
          <p:nvPr/>
        </p:nvSpPr>
        <p:spPr>
          <a:xfrm>
            <a:off x="8976367" y="1897585"/>
            <a:ext cx="811171" cy="811171"/>
          </a:xfrm>
          <a:custGeom>
            <a:avLst/>
            <a:gdLst/>
            <a:ahLst/>
            <a:cxnLst/>
            <a:rect l="l" t="t" r="r" b="b"/>
            <a:pathLst>
              <a:path w="811171" h="811171">
                <a:moveTo>
                  <a:pt x="0" y="0"/>
                </a:moveTo>
                <a:lnTo>
                  <a:pt x="811171" y="0"/>
                </a:lnTo>
                <a:lnTo>
                  <a:pt x="811171" y="811171"/>
                </a:lnTo>
                <a:lnTo>
                  <a:pt x="0" y="811171"/>
                </a:lnTo>
                <a:lnTo>
                  <a:pt x="0" y="0"/>
                </a:lnTo>
                <a:close/>
              </a:path>
            </a:pathLst>
          </a:custGeom>
          <a:blipFill>
            <a:blip r:embed="rId4">
              <a:alphaModFix amt="31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313504" y="1713067"/>
            <a:ext cx="1103816" cy="1103816"/>
          </a:xfrm>
          <a:custGeom>
            <a:avLst/>
            <a:gdLst/>
            <a:ahLst/>
            <a:cxnLst/>
            <a:rect l="l" t="t" r="r" b="b"/>
            <a:pathLst>
              <a:path w="1103816" h="1103816">
                <a:moveTo>
                  <a:pt x="0" y="0"/>
                </a:moveTo>
                <a:lnTo>
                  <a:pt x="1103816" y="0"/>
                </a:lnTo>
                <a:lnTo>
                  <a:pt x="1103816" y="1103816"/>
                </a:lnTo>
                <a:lnTo>
                  <a:pt x="0" y="11038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802764" y="5626233"/>
            <a:ext cx="7673789" cy="1036128"/>
            <a:chOff x="0" y="0"/>
            <a:chExt cx="1504943" cy="203200"/>
          </a:xfrm>
        </p:grpSpPr>
        <p:sp>
          <p:nvSpPr>
            <p:cNvPr id="3" name="Freeform 3"/>
            <p:cNvSpPr/>
            <p:nvPr/>
          </p:nvSpPr>
          <p:spPr>
            <a:xfrm>
              <a:off x="0" y="743"/>
              <a:ext cx="1504943" cy="201713"/>
            </a:xfrm>
            <a:custGeom>
              <a:avLst/>
              <a:gdLst/>
              <a:ahLst/>
              <a:cxnLst/>
              <a:rect l="l" t="t" r="r" b="b"/>
              <a:pathLst>
                <a:path w="1504943" h="201713">
                  <a:moveTo>
                    <a:pt x="758150" y="38627"/>
                  </a:moveTo>
                  <a:cubicBezTo>
                    <a:pt x="1010867" y="5607"/>
                    <a:pt x="1257905" y="-27413"/>
                    <a:pt x="1504943" y="36087"/>
                  </a:cubicBezTo>
                  <a:lnTo>
                    <a:pt x="1504943" y="156737"/>
                  </a:lnTo>
                  <a:cubicBezTo>
                    <a:pt x="1249387" y="95777"/>
                    <a:pt x="993830" y="130067"/>
                    <a:pt x="746792" y="163087"/>
                  </a:cubicBezTo>
                  <a:cubicBezTo>
                    <a:pt x="494076" y="196107"/>
                    <a:pt x="247038" y="229127"/>
                    <a:pt x="0" y="165627"/>
                  </a:cubicBezTo>
                  <a:lnTo>
                    <a:pt x="0" y="44977"/>
                  </a:lnTo>
                  <a:cubicBezTo>
                    <a:pt x="255556" y="105937"/>
                    <a:pt x="511113" y="71647"/>
                    <a:pt x="758150" y="38627"/>
                  </a:cubicBezTo>
                  <a:close/>
                </a:path>
              </a:pathLst>
            </a:custGeom>
            <a:solidFill>
              <a:srgbClr val="001A3D"/>
            </a:solidFill>
          </p:spPr>
          <p:txBody>
            <a:bodyPr/>
            <a:lstStyle/>
            <a:p>
              <a:endParaRPr lang="en-US"/>
            </a:p>
          </p:txBody>
        </p:sp>
        <p:sp>
          <p:nvSpPr>
            <p:cNvPr id="4" name="TextBox 4"/>
            <p:cNvSpPr txBox="1"/>
            <p:nvPr/>
          </p:nvSpPr>
          <p:spPr>
            <a:xfrm>
              <a:off x="0" y="12700"/>
              <a:ext cx="1504943" cy="139700"/>
            </a:xfrm>
            <a:prstGeom prst="rect">
              <a:avLst/>
            </a:prstGeom>
          </p:spPr>
          <p:txBody>
            <a:bodyPr lIns="50800" tIns="50800" rIns="50800" bIns="50800" rtlCol="0" anchor="ctr"/>
            <a:lstStyle/>
            <a:p>
              <a:pPr algn="ctr">
                <a:lnSpc>
                  <a:spcPts val="2800"/>
                </a:lnSpc>
              </a:pPr>
              <a:endParaRPr/>
            </a:p>
          </p:txBody>
        </p:sp>
      </p:grpSp>
      <p:sp>
        <p:nvSpPr>
          <p:cNvPr id="5" name="TextBox 5"/>
          <p:cNvSpPr txBox="1"/>
          <p:nvPr/>
        </p:nvSpPr>
        <p:spPr>
          <a:xfrm>
            <a:off x="5639659" y="590596"/>
            <a:ext cx="7522959" cy="1123857"/>
          </a:xfrm>
          <a:prstGeom prst="rect">
            <a:avLst/>
          </a:prstGeom>
        </p:spPr>
        <p:txBody>
          <a:bodyPr wrap="square" lIns="0" tIns="0" rIns="0" bIns="0" rtlCol="0" anchor="t">
            <a:spAutoFit/>
          </a:bodyPr>
          <a:lstStyle/>
          <a:p>
            <a:pPr algn="l">
              <a:lnSpc>
                <a:spcPts val="8234"/>
              </a:lnSpc>
            </a:pPr>
            <a:r>
              <a:rPr lang="en-US" sz="9049">
                <a:solidFill>
                  <a:srgbClr val="000000"/>
                </a:solidFill>
                <a:latin typeface="Etna Sans Serif"/>
                <a:ea typeface="Etna Sans Serif"/>
                <a:cs typeface="Etna Sans Serif"/>
                <a:sym typeface="Etna Sans Serif"/>
              </a:rPr>
              <a:t>Type of Users</a:t>
            </a:r>
          </a:p>
        </p:txBody>
      </p:sp>
      <p:grpSp>
        <p:nvGrpSpPr>
          <p:cNvPr id="6" name="Group 6"/>
          <p:cNvGrpSpPr/>
          <p:nvPr/>
        </p:nvGrpSpPr>
        <p:grpSpPr>
          <a:xfrm rot="5400000">
            <a:off x="8811447" y="5626233"/>
            <a:ext cx="7673789" cy="1036128"/>
            <a:chOff x="0" y="0"/>
            <a:chExt cx="1504943" cy="203200"/>
          </a:xfrm>
        </p:grpSpPr>
        <p:sp>
          <p:nvSpPr>
            <p:cNvPr id="7" name="Freeform 7"/>
            <p:cNvSpPr/>
            <p:nvPr/>
          </p:nvSpPr>
          <p:spPr>
            <a:xfrm>
              <a:off x="0" y="743"/>
              <a:ext cx="1504943" cy="201713"/>
            </a:xfrm>
            <a:custGeom>
              <a:avLst/>
              <a:gdLst/>
              <a:ahLst/>
              <a:cxnLst/>
              <a:rect l="l" t="t" r="r" b="b"/>
              <a:pathLst>
                <a:path w="1504943" h="201713">
                  <a:moveTo>
                    <a:pt x="758150" y="38627"/>
                  </a:moveTo>
                  <a:cubicBezTo>
                    <a:pt x="1010867" y="5607"/>
                    <a:pt x="1257905" y="-27413"/>
                    <a:pt x="1504943" y="36087"/>
                  </a:cubicBezTo>
                  <a:lnTo>
                    <a:pt x="1504943" y="156737"/>
                  </a:lnTo>
                  <a:cubicBezTo>
                    <a:pt x="1249387" y="95777"/>
                    <a:pt x="993830" y="130067"/>
                    <a:pt x="746792" y="163087"/>
                  </a:cubicBezTo>
                  <a:cubicBezTo>
                    <a:pt x="494076" y="196107"/>
                    <a:pt x="247038" y="229127"/>
                    <a:pt x="0" y="165627"/>
                  </a:cubicBezTo>
                  <a:lnTo>
                    <a:pt x="0" y="44977"/>
                  </a:lnTo>
                  <a:cubicBezTo>
                    <a:pt x="255556" y="105937"/>
                    <a:pt x="511113" y="71647"/>
                    <a:pt x="758150" y="38627"/>
                  </a:cubicBezTo>
                  <a:close/>
                </a:path>
              </a:pathLst>
            </a:custGeom>
            <a:solidFill>
              <a:srgbClr val="001A3D"/>
            </a:solidFill>
          </p:spPr>
          <p:txBody>
            <a:bodyPr/>
            <a:lstStyle/>
            <a:p>
              <a:endParaRPr lang="en-US"/>
            </a:p>
          </p:txBody>
        </p:sp>
        <p:sp>
          <p:nvSpPr>
            <p:cNvPr id="8" name="TextBox 8"/>
            <p:cNvSpPr txBox="1"/>
            <p:nvPr/>
          </p:nvSpPr>
          <p:spPr>
            <a:xfrm>
              <a:off x="0" y="12700"/>
              <a:ext cx="1504943" cy="139700"/>
            </a:xfrm>
            <a:prstGeom prst="rect">
              <a:avLst/>
            </a:prstGeom>
          </p:spPr>
          <p:txBody>
            <a:bodyPr lIns="50800" tIns="50800" rIns="50800" bIns="50800" rtlCol="0" anchor="ctr"/>
            <a:lstStyle/>
            <a:p>
              <a:pPr algn="ctr">
                <a:lnSpc>
                  <a:spcPts val="2800"/>
                </a:lnSpc>
              </a:pPr>
              <a:endParaRPr/>
            </a:p>
          </p:txBody>
        </p:sp>
      </p:grpSp>
      <p:sp>
        <p:nvSpPr>
          <p:cNvPr id="9" name="TextBox 9"/>
          <p:cNvSpPr txBox="1"/>
          <p:nvPr/>
        </p:nvSpPr>
        <p:spPr>
          <a:xfrm>
            <a:off x="1028700" y="2212153"/>
            <a:ext cx="2962054" cy="887095"/>
          </a:xfrm>
          <a:prstGeom prst="rect">
            <a:avLst/>
          </a:prstGeom>
        </p:spPr>
        <p:txBody>
          <a:bodyPr wrap="square"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Patients</a:t>
            </a:r>
          </a:p>
        </p:txBody>
      </p:sp>
      <p:sp>
        <p:nvSpPr>
          <p:cNvPr id="10" name="TextBox 10"/>
          <p:cNvSpPr txBox="1"/>
          <p:nvPr/>
        </p:nvSpPr>
        <p:spPr>
          <a:xfrm>
            <a:off x="173352" y="3259834"/>
            <a:ext cx="4360832" cy="4267387"/>
          </a:xfrm>
          <a:prstGeom prst="rect">
            <a:avLst/>
          </a:prstGeom>
        </p:spPr>
        <p:txBody>
          <a:bodyPr lIns="0" tIns="0" rIns="0" bIns="0" rtlCol="0" anchor="t">
            <a:spAutoFit/>
          </a:bodyPr>
          <a:lstStyle/>
          <a:p>
            <a:pPr marL="732926" lvl="1" indent="-366463" algn="ctr">
              <a:lnSpc>
                <a:spcPts val="4752"/>
              </a:lnSpc>
              <a:buFont typeface="Arial"/>
              <a:buChar char="•"/>
            </a:pPr>
            <a:r>
              <a:rPr lang="en-US" sz="3394">
                <a:solidFill>
                  <a:srgbClr val="000000"/>
                </a:solidFill>
                <a:latin typeface="Canva Sans"/>
                <a:ea typeface="Canva Sans"/>
                <a:cs typeface="Canva Sans"/>
                <a:sym typeface="Canva Sans"/>
              </a:rPr>
              <a:t>Make appointments with doctors</a:t>
            </a:r>
          </a:p>
          <a:p>
            <a:pPr marL="732926" lvl="1" indent="-366463" algn="ctr">
              <a:lnSpc>
                <a:spcPts val="4752"/>
              </a:lnSpc>
              <a:buFont typeface="Arial"/>
              <a:buChar char="•"/>
            </a:pPr>
            <a:r>
              <a:rPr lang="en-US" sz="3394">
                <a:solidFill>
                  <a:srgbClr val="000000"/>
                </a:solidFill>
                <a:latin typeface="Canva Sans"/>
                <a:ea typeface="Canva Sans"/>
                <a:cs typeface="Canva Sans"/>
                <a:sym typeface="Canva Sans"/>
              </a:rPr>
              <a:t>Read the latest medical news</a:t>
            </a:r>
          </a:p>
          <a:p>
            <a:pPr marL="732926" lvl="1" indent="-366463" algn="ctr">
              <a:lnSpc>
                <a:spcPts val="4752"/>
              </a:lnSpc>
              <a:buFont typeface="Arial"/>
              <a:buChar char="•"/>
            </a:pPr>
            <a:r>
              <a:rPr lang="en-US" sz="3394">
                <a:solidFill>
                  <a:srgbClr val="000000"/>
                </a:solidFill>
                <a:latin typeface="Canva Sans"/>
                <a:ea typeface="Canva Sans"/>
                <a:cs typeface="Canva Sans"/>
                <a:sym typeface="Canva Sans"/>
              </a:rPr>
              <a:t>Update their medical history</a:t>
            </a:r>
          </a:p>
        </p:txBody>
      </p:sp>
      <p:sp>
        <p:nvSpPr>
          <p:cNvPr id="11" name="TextBox 11"/>
          <p:cNvSpPr txBox="1"/>
          <p:nvPr/>
        </p:nvSpPr>
        <p:spPr>
          <a:xfrm>
            <a:off x="7855862" y="2212153"/>
            <a:ext cx="2888337" cy="887095"/>
          </a:xfrm>
          <a:prstGeom prst="rect">
            <a:avLst/>
          </a:prstGeom>
        </p:spPr>
        <p:txBody>
          <a:bodyPr wrap="square"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Doctors</a:t>
            </a:r>
          </a:p>
        </p:txBody>
      </p:sp>
      <p:sp>
        <p:nvSpPr>
          <p:cNvPr id="12" name="TextBox 12"/>
          <p:cNvSpPr txBox="1"/>
          <p:nvPr/>
        </p:nvSpPr>
        <p:spPr>
          <a:xfrm>
            <a:off x="6963584" y="3259834"/>
            <a:ext cx="4360832" cy="4267387"/>
          </a:xfrm>
          <a:prstGeom prst="rect">
            <a:avLst/>
          </a:prstGeom>
        </p:spPr>
        <p:txBody>
          <a:bodyPr lIns="0" tIns="0" rIns="0" bIns="0" rtlCol="0" anchor="t">
            <a:spAutoFit/>
          </a:bodyPr>
          <a:lstStyle/>
          <a:p>
            <a:pPr marL="732926" lvl="1" indent="-366463" algn="ctr">
              <a:lnSpc>
                <a:spcPts val="4752"/>
              </a:lnSpc>
              <a:buFont typeface="Arial"/>
              <a:buChar char="•"/>
            </a:pPr>
            <a:r>
              <a:rPr lang="en-US" sz="3394">
                <a:solidFill>
                  <a:srgbClr val="000000"/>
                </a:solidFill>
                <a:latin typeface="Canva Sans"/>
                <a:ea typeface="Canva Sans"/>
                <a:cs typeface="Canva Sans"/>
                <a:sym typeface="Canva Sans"/>
              </a:rPr>
              <a:t>Create time slots</a:t>
            </a:r>
          </a:p>
          <a:p>
            <a:pPr marL="732926" lvl="1" indent="-366463" algn="ctr">
              <a:lnSpc>
                <a:spcPts val="4752"/>
              </a:lnSpc>
              <a:buFont typeface="Arial"/>
              <a:buChar char="•"/>
            </a:pPr>
            <a:r>
              <a:rPr lang="en-US" sz="3394">
                <a:solidFill>
                  <a:srgbClr val="000000"/>
                </a:solidFill>
                <a:latin typeface="Canva Sans"/>
                <a:ea typeface="Canva Sans"/>
                <a:cs typeface="Canva Sans"/>
                <a:sym typeface="Canva Sans"/>
              </a:rPr>
              <a:t>Able to accept patients appointments</a:t>
            </a:r>
          </a:p>
          <a:p>
            <a:pPr marL="732926" lvl="1" indent="-366463" algn="ctr">
              <a:lnSpc>
                <a:spcPts val="4752"/>
              </a:lnSpc>
              <a:buFont typeface="Arial"/>
              <a:buChar char="•"/>
            </a:pPr>
            <a:r>
              <a:rPr lang="en-US" sz="3394">
                <a:solidFill>
                  <a:srgbClr val="000000"/>
                </a:solidFill>
                <a:latin typeface="Canva Sans"/>
                <a:ea typeface="Canva Sans"/>
                <a:cs typeface="Canva Sans"/>
                <a:sym typeface="Canva Sans"/>
              </a:rPr>
              <a:t>Able to give patients quick diagnosis</a:t>
            </a:r>
          </a:p>
        </p:txBody>
      </p:sp>
      <p:sp>
        <p:nvSpPr>
          <p:cNvPr id="13" name="TextBox 13"/>
          <p:cNvSpPr txBox="1"/>
          <p:nvPr/>
        </p:nvSpPr>
        <p:spPr>
          <a:xfrm>
            <a:off x="14674273" y="2212153"/>
            <a:ext cx="2437090"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Admins</a:t>
            </a:r>
          </a:p>
        </p:txBody>
      </p:sp>
      <p:sp>
        <p:nvSpPr>
          <p:cNvPr id="14" name="TextBox 14"/>
          <p:cNvSpPr txBox="1"/>
          <p:nvPr/>
        </p:nvSpPr>
        <p:spPr>
          <a:xfrm>
            <a:off x="13551536" y="3259834"/>
            <a:ext cx="4360832" cy="4773635"/>
          </a:xfrm>
          <a:prstGeom prst="rect">
            <a:avLst/>
          </a:prstGeom>
        </p:spPr>
        <p:txBody>
          <a:bodyPr lIns="0" tIns="0" rIns="0" bIns="0" rtlCol="0" anchor="t">
            <a:spAutoFit/>
          </a:bodyPr>
          <a:lstStyle/>
          <a:p>
            <a:pPr marL="732926" lvl="1" indent="-366463" algn="ctr">
              <a:lnSpc>
                <a:spcPts val="4752"/>
              </a:lnSpc>
              <a:buFont typeface="Arial"/>
              <a:buChar char="•"/>
            </a:pPr>
            <a:r>
              <a:rPr lang="en-US" sz="3394">
                <a:solidFill>
                  <a:srgbClr val="000000"/>
                </a:solidFill>
                <a:latin typeface="Canva Sans"/>
                <a:ea typeface="Canva Sans"/>
                <a:cs typeface="Canva Sans"/>
                <a:sym typeface="Canva Sans"/>
              </a:rPr>
              <a:t>Review and verify doctors profile</a:t>
            </a:r>
          </a:p>
          <a:p>
            <a:pPr marL="732926" lvl="1" indent="-366463" algn="ctr">
              <a:lnSpc>
                <a:spcPts val="4752"/>
              </a:lnSpc>
              <a:buFont typeface="Arial"/>
              <a:buChar char="•"/>
            </a:pPr>
            <a:r>
              <a:rPr lang="en-US" sz="3394">
                <a:solidFill>
                  <a:srgbClr val="000000"/>
                </a:solidFill>
                <a:latin typeface="Canva Sans"/>
                <a:ea typeface="Canva Sans"/>
                <a:cs typeface="Canva Sans"/>
                <a:sym typeface="Canva Sans"/>
              </a:rPr>
              <a:t>Manage patients profile</a:t>
            </a:r>
          </a:p>
          <a:p>
            <a:pPr marL="732926" lvl="1" indent="-366463" algn="ctr">
              <a:lnSpc>
                <a:spcPts val="4752"/>
              </a:lnSpc>
              <a:buFont typeface="Arial"/>
              <a:buChar char="•"/>
            </a:pPr>
            <a:r>
              <a:rPr lang="en-US" sz="3394">
                <a:solidFill>
                  <a:srgbClr val="000000"/>
                </a:solidFill>
                <a:latin typeface="Canva Sans"/>
                <a:ea typeface="Canva Sans"/>
                <a:cs typeface="Canva Sans"/>
                <a:sym typeface="Canva Sans"/>
              </a:rPr>
              <a:t>Manage and upload lastest medical news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a:extLst>
            <a:ext uri="{FF2B5EF4-FFF2-40B4-BE49-F238E27FC236}">
              <a16:creationId xmlns:a16="http://schemas.microsoft.com/office/drawing/2014/main" id="{DF5FDA93-4B1E-7A94-9166-701F4A8469FB}"/>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CE853F40-A240-3136-8D6B-2072FA0159D2}"/>
              </a:ext>
            </a:extLst>
          </p:cNvPr>
          <p:cNvSpPr txBox="1"/>
          <p:nvPr/>
        </p:nvSpPr>
        <p:spPr>
          <a:xfrm>
            <a:off x="838200" y="800100"/>
            <a:ext cx="14020800" cy="1082540"/>
          </a:xfrm>
          <a:prstGeom prst="rect">
            <a:avLst/>
          </a:prstGeom>
        </p:spPr>
        <p:txBody>
          <a:bodyPr wrap="square" lIns="0" tIns="0" rIns="0" bIns="0" rtlCol="0" anchor="t">
            <a:spAutoFit/>
          </a:bodyPr>
          <a:lstStyle/>
          <a:p>
            <a:pPr algn="l">
              <a:lnSpc>
                <a:spcPts val="8234"/>
              </a:lnSpc>
            </a:pPr>
            <a:r>
              <a:rPr lang="en-US" sz="9049">
                <a:solidFill>
                  <a:srgbClr val="000000"/>
                </a:solidFill>
                <a:latin typeface="Etna Sans Serif"/>
                <a:ea typeface="Etna Sans Serif"/>
                <a:cs typeface="Etna Sans Serif"/>
                <a:sym typeface="Etna Sans Serif"/>
              </a:rPr>
              <a:t>1. General / Guest Users</a:t>
            </a:r>
          </a:p>
        </p:txBody>
      </p:sp>
      <p:sp>
        <p:nvSpPr>
          <p:cNvPr id="15" name="TextBox 14">
            <a:extLst>
              <a:ext uri="{FF2B5EF4-FFF2-40B4-BE49-F238E27FC236}">
                <a16:creationId xmlns:a16="http://schemas.microsoft.com/office/drawing/2014/main" id="{453F4D9E-D831-1A15-0114-A3037822511F}"/>
              </a:ext>
            </a:extLst>
          </p:cNvPr>
          <p:cNvSpPr txBox="1"/>
          <p:nvPr/>
        </p:nvSpPr>
        <p:spPr>
          <a:xfrm>
            <a:off x="838200" y="2095500"/>
            <a:ext cx="14020800" cy="4247317"/>
          </a:xfrm>
          <a:prstGeom prst="rect">
            <a:avLst/>
          </a:prstGeom>
          <a:noFill/>
        </p:spPr>
        <p:txBody>
          <a:bodyPr wrap="square" rtlCol="0">
            <a:spAutoFit/>
          </a:bodyPr>
          <a:lstStyle/>
          <a:p>
            <a:pPr marL="685800" indent="-685800">
              <a:buFont typeface="Arial" panose="020B0604020202020204" pitchFamily="34" charset="0"/>
              <a:buChar char="•"/>
            </a:pPr>
            <a:r>
              <a:rPr lang="en-US" sz="5400"/>
              <a:t>Can access homepage</a:t>
            </a:r>
          </a:p>
          <a:p>
            <a:pPr marL="685800" indent="-685800">
              <a:buFont typeface="Arial" panose="020B0604020202020204" pitchFamily="34" charset="0"/>
              <a:buChar char="•"/>
            </a:pPr>
            <a:r>
              <a:rPr lang="en-US" sz="5400"/>
              <a:t>Quickly browse through a list of doctors</a:t>
            </a:r>
          </a:p>
          <a:p>
            <a:pPr marL="685800" indent="-685800">
              <a:buFont typeface="Arial" panose="020B0604020202020204" pitchFamily="34" charset="0"/>
              <a:buChar char="•"/>
            </a:pPr>
            <a:r>
              <a:rPr lang="en-US" sz="5400"/>
              <a:t>Read the latest medical news</a:t>
            </a:r>
          </a:p>
          <a:p>
            <a:pPr marL="685800" indent="-685800">
              <a:buFont typeface="Arial" panose="020B0604020202020204" pitchFamily="34" charset="0"/>
              <a:buChar char="•"/>
            </a:pPr>
            <a:r>
              <a:rPr lang="en-US" sz="5400"/>
              <a:t>Create new accounts</a:t>
            </a:r>
          </a:p>
          <a:p>
            <a:pPr marL="685800" indent="-685800">
              <a:buFont typeface="Arial" panose="020B0604020202020204" pitchFamily="34" charset="0"/>
              <a:buChar char="•"/>
            </a:pPr>
            <a:r>
              <a:rPr lang="en-US" sz="5400"/>
              <a:t>Login to personal accounts</a:t>
            </a:r>
          </a:p>
        </p:txBody>
      </p:sp>
    </p:spTree>
    <p:extLst>
      <p:ext uri="{BB962C8B-B14F-4D97-AF65-F5344CB8AC3E}">
        <p14:creationId xmlns:p14="http://schemas.microsoft.com/office/powerpoint/2010/main" val="1983237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p:cNvGrpSpPr/>
        <p:nvPr/>
      </p:nvGrpSpPr>
      <p:grpSpPr>
        <a:xfrm>
          <a:off x="0" y="0"/>
          <a:ext cx="0" cy="0"/>
          <a:chOff x="0" y="0"/>
          <a:chExt cx="0" cy="0"/>
        </a:xfrm>
      </p:grpSpPr>
      <p:sp>
        <p:nvSpPr>
          <p:cNvPr id="2" name="Freeform 2"/>
          <p:cNvSpPr/>
          <p:nvPr/>
        </p:nvSpPr>
        <p:spPr>
          <a:xfrm>
            <a:off x="1144284" y="2017476"/>
            <a:ext cx="15999431" cy="7539732"/>
          </a:xfrm>
          <a:custGeom>
            <a:avLst/>
            <a:gdLst/>
            <a:ahLst/>
            <a:cxnLst/>
            <a:rect l="l" t="t" r="r" b="b"/>
            <a:pathLst>
              <a:path w="15999431" h="7539732">
                <a:moveTo>
                  <a:pt x="0" y="0"/>
                </a:moveTo>
                <a:lnTo>
                  <a:pt x="15999432" y="0"/>
                </a:lnTo>
                <a:lnTo>
                  <a:pt x="15999432" y="7539732"/>
                </a:lnTo>
                <a:lnTo>
                  <a:pt x="0" y="7539732"/>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0" y="159703"/>
            <a:ext cx="10591800" cy="1545295"/>
          </a:xfrm>
          <a:prstGeom prst="rect">
            <a:avLst/>
          </a:prstGeom>
        </p:spPr>
        <p:txBody>
          <a:bodyPr wrap="square" lIns="0" tIns="0" rIns="0" bIns="0" rtlCol="0" anchor="t">
            <a:spAutoFit/>
          </a:bodyPr>
          <a:lstStyle/>
          <a:p>
            <a:pPr marL="1986285" lvl="1" indent="-993143" algn="ctr">
              <a:lnSpc>
                <a:spcPts val="12880"/>
              </a:lnSpc>
              <a:buAutoNum type="arabicPeriod"/>
            </a:pPr>
            <a:r>
              <a:rPr lang="en-US" sz="9200" b="1">
                <a:solidFill>
                  <a:srgbClr val="000000"/>
                </a:solidFill>
                <a:latin typeface="Canva Sans Bold"/>
                <a:ea typeface="Canva Sans Bold"/>
                <a:cs typeface="Canva Sans Bold"/>
                <a:sym typeface="Canva Sans Bold"/>
              </a:rPr>
              <a:t>1. Homepage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p:cNvGrpSpPr/>
        <p:nvPr/>
      </p:nvGrpSpPr>
      <p:grpSpPr>
        <a:xfrm>
          <a:off x="0" y="0"/>
          <a:ext cx="0" cy="0"/>
          <a:chOff x="0" y="0"/>
          <a:chExt cx="0" cy="0"/>
        </a:xfrm>
      </p:grpSpPr>
      <p:sp>
        <p:nvSpPr>
          <p:cNvPr id="2" name="Freeform 2"/>
          <p:cNvSpPr/>
          <p:nvPr/>
        </p:nvSpPr>
        <p:spPr>
          <a:xfrm>
            <a:off x="1028700" y="2055694"/>
            <a:ext cx="16230600" cy="7567517"/>
          </a:xfrm>
          <a:custGeom>
            <a:avLst/>
            <a:gdLst/>
            <a:ahLst/>
            <a:cxnLst/>
            <a:rect l="l" t="t" r="r" b="b"/>
            <a:pathLst>
              <a:path w="16230600" h="7567517">
                <a:moveTo>
                  <a:pt x="0" y="0"/>
                </a:moveTo>
                <a:lnTo>
                  <a:pt x="16230600" y="0"/>
                </a:lnTo>
                <a:lnTo>
                  <a:pt x="16230600" y="7567517"/>
                </a:lnTo>
                <a:lnTo>
                  <a:pt x="0" y="7567517"/>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0" y="159703"/>
            <a:ext cx="8153400" cy="1545295"/>
          </a:xfrm>
          <a:prstGeom prst="rect">
            <a:avLst/>
          </a:prstGeom>
        </p:spPr>
        <p:txBody>
          <a:bodyPr wrap="square" lIns="0" tIns="0" rIns="0" bIns="0" rtlCol="0" anchor="t">
            <a:spAutoFit/>
          </a:bodyPr>
          <a:lstStyle/>
          <a:p>
            <a:pPr marL="993142" lvl="1" algn="ctr">
              <a:lnSpc>
                <a:spcPts val="12880"/>
              </a:lnSpc>
            </a:pPr>
            <a:r>
              <a:rPr lang="en-US" sz="9200" b="1">
                <a:solidFill>
                  <a:srgbClr val="000000"/>
                </a:solidFill>
                <a:latin typeface="Canva Sans Bold"/>
                <a:ea typeface="Canva Sans Bold"/>
                <a:cs typeface="Canva Sans Bold"/>
                <a:sym typeface="Canva Sans Bold"/>
              </a:rPr>
              <a:t>1.2. Login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p:cNvGrpSpPr/>
        <p:nvPr/>
      </p:nvGrpSpPr>
      <p:grpSpPr>
        <a:xfrm>
          <a:off x="0" y="0"/>
          <a:ext cx="0" cy="0"/>
          <a:chOff x="0" y="0"/>
          <a:chExt cx="0" cy="0"/>
        </a:xfrm>
      </p:grpSpPr>
      <p:sp>
        <p:nvSpPr>
          <p:cNvPr id="2" name="Freeform 2"/>
          <p:cNvSpPr/>
          <p:nvPr/>
        </p:nvSpPr>
        <p:spPr>
          <a:xfrm>
            <a:off x="1237361" y="1726247"/>
            <a:ext cx="16196202" cy="7753932"/>
          </a:xfrm>
          <a:custGeom>
            <a:avLst/>
            <a:gdLst/>
            <a:ahLst/>
            <a:cxnLst/>
            <a:rect l="l" t="t" r="r" b="b"/>
            <a:pathLst>
              <a:path w="16196202" h="7753932">
                <a:moveTo>
                  <a:pt x="0" y="0"/>
                </a:moveTo>
                <a:lnTo>
                  <a:pt x="16196202" y="0"/>
                </a:lnTo>
                <a:lnTo>
                  <a:pt x="16196202" y="7753932"/>
                </a:lnTo>
                <a:lnTo>
                  <a:pt x="0" y="7753932"/>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0" y="159703"/>
            <a:ext cx="9144000" cy="1545295"/>
          </a:xfrm>
          <a:prstGeom prst="rect">
            <a:avLst/>
          </a:prstGeom>
        </p:spPr>
        <p:txBody>
          <a:bodyPr wrap="square" lIns="0" tIns="0" rIns="0" bIns="0" rtlCol="0" anchor="t">
            <a:spAutoFit/>
          </a:bodyPr>
          <a:lstStyle/>
          <a:p>
            <a:pPr marL="993142" lvl="1" algn="ctr">
              <a:lnSpc>
                <a:spcPts val="12880"/>
              </a:lnSpc>
            </a:pPr>
            <a:r>
              <a:rPr lang="en-US" sz="9200" b="1">
                <a:solidFill>
                  <a:srgbClr val="000000"/>
                </a:solidFill>
                <a:latin typeface="Canva Sans Bold"/>
                <a:ea typeface="Canva Sans Bold"/>
                <a:cs typeface="Canva Sans Bold"/>
                <a:sym typeface="Canva Sans Bold"/>
              </a:rPr>
              <a:t>1.3. Register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8BD9FF"/>
        </a:solidFill>
        <a:effectLst/>
      </p:bgPr>
    </p:bg>
    <p:spTree>
      <p:nvGrpSpPr>
        <p:cNvPr id="1" name=""/>
        <p:cNvGrpSpPr/>
        <p:nvPr/>
      </p:nvGrpSpPr>
      <p:grpSpPr>
        <a:xfrm>
          <a:off x="0" y="0"/>
          <a:ext cx="0" cy="0"/>
          <a:chOff x="0" y="0"/>
          <a:chExt cx="0" cy="0"/>
        </a:xfrm>
      </p:grpSpPr>
      <p:sp>
        <p:nvSpPr>
          <p:cNvPr id="2" name="Freeform 2"/>
          <p:cNvSpPr/>
          <p:nvPr/>
        </p:nvSpPr>
        <p:spPr>
          <a:xfrm>
            <a:off x="1513906" y="2143238"/>
            <a:ext cx="15260187" cy="7115062"/>
          </a:xfrm>
          <a:custGeom>
            <a:avLst/>
            <a:gdLst/>
            <a:ahLst/>
            <a:cxnLst/>
            <a:rect l="l" t="t" r="r" b="b"/>
            <a:pathLst>
              <a:path w="15260187" h="7115062">
                <a:moveTo>
                  <a:pt x="0" y="0"/>
                </a:moveTo>
                <a:lnTo>
                  <a:pt x="15260188" y="0"/>
                </a:lnTo>
                <a:lnTo>
                  <a:pt x="15260188" y="7115062"/>
                </a:lnTo>
                <a:lnTo>
                  <a:pt x="0" y="7115062"/>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511919" y="159703"/>
            <a:ext cx="9775081" cy="1545295"/>
          </a:xfrm>
          <a:prstGeom prst="rect">
            <a:avLst/>
          </a:prstGeom>
        </p:spPr>
        <p:txBody>
          <a:bodyPr wrap="square" lIns="0" tIns="0" rIns="0" bIns="0" rtlCol="0" anchor="t">
            <a:spAutoFit/>
          </a:bodyPr>
          <a:lstStyle/>
          <a:p>
            <a:pPr marL="993142" lvl="1" algn="ctr">
              <a:lnSpc>
                <a:spcPts val="12880"/>
              </a:lnSpc>
            </a:pPr>
            <a:r>
              <a:rPr lang="en-US" sz="9200" b="1">
                <a:solidFill>
                  <a:srgbClr val="000000"/>
                </a:solidFill>
                <a:latin typeface="Canva Sans Bold"/>
                <a:ea typeface="Canva Sans Bold"/>
                <a:cs typeface="Canva Sans Bold"/>
                <a:sym typeface="Canva Sans Bold"/>
              </a:rPr>
              <a:t>1.4. About Us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TotalTime>
  <Words>475</Words>
  <Application>Microsoft Office PowerPoint</Application>
  <PresentationFormat>Custom</PresentationFormat>
  <Paragraphs>98</Paragraphs>
  <Slides>36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Calibri</vt:lpstr>
      <vt:lpstr>Montserrat Bold</vt:lpstr>
      <vt:lpstr>Arial</vt:lpstr>
      <vt:lpstr>Canva Sans</vt:lpstr>
      <vt:lpstr>Canva Sans Bold</vt:lpstr>
      <vt:lpstr>Poppins</vt:lpstr>
      <vt:lpstr>Montserrat Ultra-Bold</vt:lpstr>
      <vt:lpstr>Etna Sans 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MEDICONNECT</dc:title>
  <cp:lastModifiedBy>Hoang Le Trong</cp:lastModifiedBy>
  <cp:revision>7</cp:revision>
  <dcterms:created xsi:type="dcterms:W3CDTF">2006-08-16T00:00:00Z</dcterms:created>
  <dcterms:modified xsi:type="dcterms:W3CDTF">2026-01-29T01:56:52Z</dcterms:modified>
  <dc:identifier>DAG_Uszrpco</dc:identifier>
</cp:coreProperties>
</file>